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0" r:id="rId4"/>
    <p:sldId id="262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3" r:id="rId13"/>
    <p:sldId id="264" r:id="rId14"/>
    <p:sldId id="291" r:id="rId15"/>
    <p:sldId id="294" r:id="rId16"/>
    <p:sldId id="292" r:id="rId17"/>
    <p:sldId id="295" r:id="rId18"/>
    <p:sldId id="279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0" autoAdjust="0"/>
  </p:normalViewPr>
  <p:slideViewPr>
    <p:cSldViewPr>
      <p:cViewPr varScale="1">
        <p:scale>
          <a:sx n="88" d="100"/>
          <a:sy n="88" d="100"/>
        </p:scale>
        <p:origin x="-12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247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3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2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52400"/>
            <a:ext cx="10398265" cy="715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6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1752601"/>
            <a:ext cx="4041775" cy="4068763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0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1800"/>
            </a:lvl3pPr>
            <a:lvl4pPr>
              <a:buClr>
                <a:schemeClr val="bg1">
                  <a:lumMod val="95000"/>
                </a:schemeClr>
              </a:buClr>
              <a:defRPr sz="1600"/>
            </a:lvl4pPr>
            <a:lvl5pPr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bg1">
            <a:lumMod val="95000"/>
          </a:schemeClr>
        </a:buClr>
        <a:buFont typeface="Arial" pitchFamily="34" charset="0"/>
        <a:buChar char="•"/>
        <a:defRPr sz="3600" b="1" kern="1200" baseline="0">
          <a:solidFill>
            <a:schemeClr val="bg1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resentermedia.com/mspp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orestandard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860425"/>
          </a:xfrm>
        </p:spPr>
        <p:txBody>
          <a:bodyPr/>
          <a:lstStyle/>
          <a:p>
            <a:r>
              <a:rPr lang="en-US" dirty="0" smtClean="0"/>
              <a:t>Common Core &amp; World Languages: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 smtClean="0"/>
              <a:t>So Uncommon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Freddie Bowles</a:t>
            </a:r>
          </a:p>
          <a:p>
            <a:r>
              <a:rPr lang="en-US" dirty="0" smtClean="0"/>
              <a:t>Ricky Adamson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6392405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By </a:t>
            </a:r>
            <a:r>
              <a:rPr lang="en-US" sz="2400" b="1" dirty="0">
                <a:hlinkClick r:id="rId2"/>
              </a:rPr>
              <a:t>PresenterMedia.com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who are college and career ready in reading, writing, speaking, listening, and language: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Respond to varying demands (audience, task, purpose, discipline)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Comprehend and critique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Understand other perspectives and cultures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fit into the Common Core?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Reading, Writing, Speaking, Listening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5400"/>
            <a:ext cx="3200400" cy="3413761"/>
          </a:xfrm>
          <a:prstGeom prst="rect">
            <a:avLst/>
          </a:prstGeom>
          <a:ln w="53975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09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3" descr="PM00059_rising_arrows.png"/>
          <p:cNvPicPr>
            <a:picLocks noGrp="1" noChangeAspect="1"/>
          </p:cNvPicPr>
          <p:nvPr>
            <p:ph sz="half" idx="16"/>
          </p:nvPr>
        </p:nvPicPr>
        <p:blipFill>
          <a:blip r:embed="rId2" cstate="print"/>
          <a:stretch>
            <a:fillRect/>
          </a:stretch>
        </p:blipFill>
        <p:spPr>
          <a:xfrm>
            <a:off x="3362228" y="1646814"/>
            <a:ext cx="1756923" cy="1306711"/>
          </a:xfrm>
        </p:spPr>
      </p:pic>
      <p:pic>
        <p:nvPicPr>
          <p:cNvPr id="32" name="Content Placeholder 31" descr="graph2.png"/>
          <p:cNvPicPr>
            <a:picLocks noGrp="1" noChangeAspect="1"/>
          </p:cNvPicPr>
          <p:nvPr>
            <p:ph sz="half" idx="17"/>
          </p:nvPr>
        </p:nvPicPr>
        <p:blipFill>
          <a:blip r:embed="rId3" cstate="print"/>
          <a:stretch>
            <a:fillRect/>
          </a:stretch>
        </p:blipFill>
        <p:spPr>
          <a:xfrm>
            <a:off x="561109" y="1600200"/>
            <a:ext cx="1801091" cy="1339483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BICS:  Basic Interpersonal Communicative Skills</a:t>
            </a:r>
          </a:p>
          <a:p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6" name="Content Placeholder 35" descr="PM00100_hundred_dollar_bills.png"/>
          <p:cNvPicPr>
            <a:picLocks noGrp="1" noChangeAspect="1"/>
          </p:cNvPicPr>
          <p:nvPr>
            <p:ph sz="half" idx="15"/>
          </p:nvPr>
        </p:nvPicPr>
        <p:blipFill>
          <a:blip r:embed="rId4" cstate="print"/>
          <a:stretch>
            <a:fillRect/>
          </a:stretch>
        </p:blipFill>
        <p:spPr>
          <a:xfrm>
            <a:off x="6119180" y="1628010"/>
            <a:ext cx="1747174" cy="1351876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Pieces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BICS + CALP + CORE = SUCCESS!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flipH="1">
            <a:off x="2557414" y="2057400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flipH="1">
            <a:off x="5314365" y="2049843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391400" cy="17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3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3" descr="PM00059_rising_arrows.png"/>
          <p:cNvPicPr>
            <a:picLocks noGrp="1" noChangeAspect="1"/>
          </p:cNvPicPr>
          <p:nvPr>
            <p:ph sz="half" idx="16"/>
          </p:nvPr>
        </p:nvPicPr>
        <p:blipFill>
          <a:blip r:embed="rId2" cstate="print"/>
          <a:stretch>
            <a:fillRect/>
          </a:stretch>
        </p:blipFill>
        <p:spPr>
          <a:xfrm>
            <a:off x="3362228" y="1646814"/>
            <a:ext cx="1756923" cy="1306711"/>
          </a:xfrm>
        </p:spPr>
      </p:pic>
      <p:pic>
        <p:nvPicPr>
          <p:cNvPr id="32" name="Content Placeholder 31" descr="graph2.png"/>
          <p:cNvPicPr>
            <a:picLocks noGrp="1" noChangeAspect="1"/>
          </p:cNvPicPr>
          <p:nvPr>
            <p:ph sz="half" idx="17"/>
          </p:nvPr>
        </p:nvPicPr>
        <p:blipFill>
          <a:blip r:embed="rId3" cstate="print"/>
          <a:stretch>
            <a:fillRect/>
          </a:stretch>
        </p:blipFill>
        <p:spPr>
          <a:xfrm>
            <a:off x="561109" y="1600200"/>
            <a:ext cx="1801091" cy="1339483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BICS:  Basic Interpersonal Communicative Skills</a:t>
            </a:r>
          </a:p>
          <a:p>
            <a:endParaRPr lang="en-US" dirty="0" smtClean="0"/>
          </a:p>
          <a:p>
            <a:r>
              <a:rPr lang="en-US" dirty="0" smtClean="0"/>
              <a:t>Daily language, informal interactions, conversational.</a:t>
            </a:r>
            <a:endParaRPr lang="en-US" dirty="0"/>
          </a:p>
        </p:txBody>
      </p:sp>
      <p:pic>
        <p:nvPicPr>
          <p:cNvPr id="36" name="Content Placeholder 35" descr="PM00100_hundred_dollar_bills.png"/>
          <p:cNvPicPr>
            <a:picLocks noGrp="1" noChangeAspect="1"/>
          </p:cNvPicPr>
          <p:nvPr>
            <p:ph sz="half" idx="15"/>
          </p:nvPr>
        </p:nvPicPr>
        <p:blipFill>
          <a:blip r:embed="rId4" cstate="print"/>
          <a:stretch>
            <a:fillRect/>
          </a:stretch>
        </p:blipFill>
        <p:spPr>
          <a:xfrm>
            <a:off x="6119180" y="1628010"/>
            <a:ext cx="1747174" cy="1351876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Pieces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BICS + CALP + CORE = SUCCESS!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flipH="1">
            <a:off x="2557414" y="2057400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flipH="1">
            <a:off x="5314365" y="2049843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391400" cy="1771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3" descr="PM00059_rising_arrows.png"/>
          <p:cNvPicPr>
            <a:picLocks noGrp="1" noChangeAspect="1"/>
          </p:cNvPicPr>
          <p:nvPr>
            <p:ph sz="half" idx="16"/>
          </p:nvPr>
        </p:nvPicPr>
        <p:blipFill>
          <a:blip r:embed="rId2" cstate="print"/>
          <a:stretch>
            <a:fillRect/>
          </a:stretch>
        </p:blipFill>
        <p:spPr>
          <a:xfrm>
            <a:off x="3362228" y="1646814"/>
            <a:ext cx="1756923" cy="1306711"/>
          </a:xfrm>
        </p:spPr>
      </p:pic>
      <p:pic>
        <p:nvPicPr>
          <p:cNvPr id="32" name="Content Placeholder 31" descr="graph2.png"/>
          <p:cNvPicPr>
            <a:picLocks noGrp="1" noChangeAspect="1"/>
          </p:cNvPicPr>
          <p:nvPr>
            <p:ph sz="half" idx="17"/>
          </p:nvPr>
        </p:nvPicPr>
        <p:blipFill>
          <a:blip r:embed="rId3" cstate="print"/>
          <a:stretch>
            <a:fillRect/>
          </a:stretch>
        </p:blipFill>
        <p:spPr>
          <a:xfrm>
            <a:off x="561109" y="1600200"/>
            <a:ext cx="1801091" cy="1339483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BICS:  Basic Interpersonal Communicative Skills</a:t>
            </a:r>
          </a:p>
          <a:p>
            <a:endParaRPr lang="en-US" dirty="0" smtClean="0"/>
          </a:p>
          <a:p>
            <a:r>
              <a:rPr lang="en-US" dirty="0" smtClean="0"/>
              <a:t>Daily language, informal interactions, conversational.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CALP:  Cognitive Academic Language Proficiency.</a:t>
            </a:r>
          </a:p>
          <a:p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6" name="Content Placeholder 35" descr="PM00100_hundred_dollar_bills.png"/>
          <p:cNvPicPr>
            <a:picLocks noGrp="1" noChangeAspect="1"/>
          </p:cNvPicPr>
          <p:nvPr>
            <p:ph sz="half" idx="15"/>
          </p:nvPr>
        </p:nvPicPr>
        <p:blipFill>
          <a:blip r:embed="rId4" cstate="print"/>
          <a:stretch>
            <a:fillRect/>
          </a:stretch>
        </p:blipFill>
        <p:spPr>
          <a:xfrm>
            <a:off x="6119180" y="1628010"/>
            <a:ext cx="1747174" cy="1351876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Pieces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BICS + CALP + CORE = SUCCESS!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flipH="1">
            <a:off x="2557414" y="2057400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flipH="1">
            <a:off x="5314365" y="2049843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391400" cy="17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2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3" descr="PM00059_rising_arrows.png"/>
          <p:cNvPicPr>
            <a:picLocks noGrp="1" noChangeAspect="1"/>
          </p:cNvPicPr>
          <p:nvPr>
            <p:ph sz="half" idx="16"/>
          </p:nvPr>
        </p:nvPicPr>
        <p:blipFill>
          <a:blip r:embed="rId2" cstate="print"/>
          <a:stretch>
            <a:fillRect/>
          </a:stretch>
        </p:blipFill>
        <p:spPr>
          <a:xfrm>
            <a:off x="3362228" y="1646814"/>
            <a:ext cx="1756923" cy="1306711"/>
          </a:xfrm>
        </p:spPr>
      </p:pic>
      <p:pic>
        <p:nvPicPr>
          <p:cNvPr id="32" name="Content Placeholder 31" descr="graph2.png"/>
          <p:cNvPicPr>
            <a:picLocks noGrp="1" noChangeAspect="1"/>
          </p:cNvPicPr>
          <p:nvPr>
            <p:ph sz="half" idx="17"/>
          </p:nvPr>
        </p:nvPicPr>
        <p:blipFill>
          <a:blip r:embed="rId3" cstate="print"/>
          <a:stretch>
            <a:fillRect/>
          </a:stretch>
        </p:blipFill>
        <p:spPr>
          <a:xfrm>
            <a:off x="561109" y="1600200"/>
            <a:ext cx="1801091" cy="1339483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BICS:  Basic Interpersonal Communicative Skills</a:t>
            </a:r>
          </a:p>
          <a:p>
            <a:endParaRPr lang="en-US" dirty="0" smtClean="0"/>
          </a:p>
          <a:p>
            <a:r>
              <a:rPr lang="en-US" dirty="0" smtClean="0"/>
              <a:t>Daily language, informal interactions, conversational.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CALP:  Cognitive Academic Language Proficiency.</a:t>
            </a:r>
          </a:p>
          <a:p>
            <a:endParaRPr lang="en-US" dirty="0"/>
          </a:p>
          <a:p>
            <a:r>
              <a:rPr lang="en-US" dirty="0"/>
              <a:t>Language to succeed academically.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6" name="Content Placeholder 35" descr="PM00100_hundred_dollar_bills.png"/>
          <p:cNvPicPr>
            <a:picLocks noGrp="1" noChangeAspect="1"/>
          </p:cNvPicPr>
          <p:nvPr>
            <p:ph sz="half" idx="15"/>
          </p:nvPr>
        </p:nvPicPr>
        <p:blipFill>
          <a:blip r:embed="rId4" cstate="print"/>
          <a:stretch>
            <a:fillRect/>
          </a:stretch>
        </p:blipFill>
        <p:spPr>
          <a:xfrm>
            <a:off x="6119180" y="1628010"/>
            <a:ext cx="1747174" cy="1351876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Pieces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BICS + CALP + CORE = SUCCESS!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flipH="1">
            <a:off x="2557414" y="2057400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flipH="1">
            <a:off x="5314365" y="2049843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391400" cy="17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8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3" descr="PM00059_rising_arrows.png"/>
          <p:cNvPicPr>
            <a:picLocks noGrp="1" noChangeAspect="1"/>
          </p:cNvPicPr>
          <p:nvPr>
            <p:ph sz="half" idx="16"/>
          </p:nvPr>
        </p:nvPicPr>
        <p:blipFill>
          <a:blip r:embed="rId2" cstate="print"/>
          <a:stretch>
            <a:fillRect/>
          </a:stretch>
        </p:blipFill>
        <p:spPr>
          <a:xfrm>
            <a:off x="3362228" y="1646814"/>
            <a:ext cx="1756923" cy="1306711"/>
          </a:xfrm>
        </p:spPr>
      </p:pic>
      <p:pic>
        <p:nvPicPr>
          <p:cNvPr id="32" name="Content Placeholder 31" descr="graph2.png"/>
          <p:cNvPicPr>
            <a:picLocks noGrp="1" noChangeAspect="1"/>
          </p:cNvPicPr>
          <p:nvPr>
            <p:ph sz="half" idx="17"/>
          </p:nvPr>
        </p:nvPicPr>
        <p:blipFill>
          <a:blip r:embed="rId3" cstate="print"/>
          <a:stretch>
            <a:fillRect/>
          </a:stretch>
        </p:blipFill>
        <p:spPr>
          <a:xfrm>
            <a:off x="561109" y="1600200"/>
            <a:ext cx="1801091" cy="1339483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BICS:  Basic Interpersonal Communicative Skills</a:t>
            </a:r>
          </a:p>
          <a:p>
            <a:endParaRPr lang="en-US" dirty="0" smtClean="0"/>
          </a:p>
          <a:p>
            <a:r>
              <a:rPr lang="en-US" dirty="0" smtClean="0"/>
              <a:t>Daily language, informal interactions, conversational.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CALP:  Cognitive Academic Language Proficiency.</a:t>
            </a:r>
          </a:p>
          <a:p>
            <a:endParaRPr lang="en-US" dirty="0" smtClean="0"/>
          </a:p>
          <a:p>
            <a:r>
              <a:rPr lang="en-US" dirty="0" smtClean="0"/>
              <a:t>Language to succeed academically.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CCSS:  Common Core State Standards.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6" name="Content Placeholder 35" descr="PM00100_hundred_dollar_bills.png"/>
          <p:cNvPicPr>
            <a:picLocks noGrp="1" noChangeAspect="1"/>
          </p:cNvPicPr>
          <p:nvPr>
            <p:ph sz="half" idx="15"/>
          </p:nvPr>
        </p:nvPicPr>
        <p:blipFill>
          <a:blip r:embed="rId4" cstate="print"/>
          <a:stretch>
            <a:fillRect/>
          </a:stretch>
        </p:blipFill>
        <p:spPr>
          <a:xfrm>
            <a:off x="6119180" y="1628010"/>
            <a:ext cx="1747174" cy="1351876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Pieces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BICS + CALP + CORE = SUCCESS!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flipH="1">
            <a:off x="2557414" y="2057400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flipH="1">
            <a:off x="5314365" y="2049843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391400" cy="17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3" descr="PM00059_rising_arrows.png"/>
          <p:cNvPicPr>
            <a:picLocks noGrp="1" noChangeAspect="1"/>
          </p:cNvPicPr>
          <p:nvPr>
            <p:ph sz="half" idx="16"/>
          </p:nvPr>
        </p:nvPicPr>
        <p:blipFill>
          <a:blip r:embed="rId2" cstate="print"/>
          <a:stretch>
            <a:fillRect/>
          </a:stretch>
        </p:blipFill>
        <p:spPr>
          <a:xfrm>
            <a:off x="3362228" y="1646814"/>
            <a:ext cx="1756923" cy="1306711"/>
          </a:xfrm>
        </p:spPr>
      </p:pic>
      <p:pic>
        <p:nvPicPr>
          <p:cNvPr id="32" name="Content Placeholder 31" descr="graph2.png"/>
          <p:cNvPicPr>
            <a:picLocks noGrp="1" noChangeAspect="1"/>
          </p:cNvPicPr>
          <p:nvPr>
            <p:ph sz="half" idx="17"/>
          </p:nvPr>
        </p:nvPicPr>
        <p:blipFill>
          <a:blip r:embed="rId3" cstate="print"/>
          <a:stretch>
            <a:fillRect/>
          </a:stretch>
        </p:blipFill>
        <p:spPr>
          <a:xfrm>
            <a:off x="561109" y="1600200"/>
            <a:ext cx="1801091" cy="1339483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BICS:  Basic Interpersonal Communicative Skills</a:t>
            </a:r>
          </a:p>
          <a:p>
            <a:endParaRPr lang="en-US" dirty="0" smtClean="0"/>
          </a:p>
          <a:p>
            <a:r>
              <a:rPr lang="en-US" dirty="0" smtClean="0"/>
              <a:t>Daily language, informal interactions, conversational.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CALP:  Cognitive Academic Language Proficiency.</a:t>
            </a:r>
          </a:p>
          <a:p>
            <a:endParaRPr lang="en-US" dirty="0" smtClean="0"/>
          </a:p>
          <a:p>
            <a:r>
              <a:rPr lang="en-US" dirty="0" smtClean="0"/>
              <a:t>Language to succeed academically.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CCSS:  Common Core State Standards.</a:t>
            </a:r>
          </a:p>
          <a:p>
            <a:endParaRPr lang="en-US" dirty="0"/>
          </a:p>
          <a:p>
            <a:r>
              <a:rPr lang="en-US" dirty="0" smtClean="0"/>
              <a:t>Standards </a:t>
            </a:r>
            <a:r>
              <a:rPr lang="en-US" dirty="0"/>
              <a:t>in reading, writing, speaking, listening that are the foundation for creative and purposeful expression in language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6" name="Content Placeholder 35" descr="PM00100_hundred_dollar_bills.png"/>
          <p:cNvPicPr>
            <a:picLocks noGrp="1" noChangeAspect="1"/>
          </p:cNvPicPr>
          <p:nvPr>
            <p:ph sz="half" idx="15"/>
          </p:nvPr>
        </p:nvPicPr>
        <p:blipFill>
          <a:blip r:embed="rId4" cstate="print"/>
          <a:stretch>
            <a:fillRect/>
          </a:stretch>
        </p:blipFill>
        <p:spPr>
          <a:xfrm>
            <a:off x="6119180" y="1628010"/>
            <a:ext cx="1747174" cy="1351876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Pieces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BICS + CALP + CORE = SUCCESS!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flipH="1">
            <a:off x="2557414" y="2057400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flipH="1">
            <a:off x="5314365" y="2049843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391400" cy="17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2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1999"/>
            <a:ext cx="3962400" cy="33813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WORLD LANGUAGES: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4876800"/>
            <a:ext cx="3962400" cy="804863"/>
          </a:xfrm>
        </p:spPr>
        <p:txBody>
          <a:bodyPr/>
          <a:lstStyle/>
          <a:p>
            <a:r>
              <a:rPr lang="en-US" dirty="0" smtClean="0"/>
              <a:t>Ensuring success for all other content areas is at the CORE of what we do!</a:t>
            </a:r>
            <a:endParaRPr lang="en-US" dirty="0"/>
          </a:p>
        </p:txBody>
      </p:sp>
      <p:pic>
        <p:nvPicPr>
          <p:cNvPr id="9" name="Picture Placeholder 8" descr="thumbnail-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2" b="1989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4737" y="86581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324" y="952400"/>
            <a:ext cx="6867275" cy="2171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REFERENCE: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i="1" dirty="0" smtClean="0">
                <a:solidFill>
                  <a:schemeClr val="bg1"/>
                </a:solidFill>
              </a:rPr>
              <a:t>Common core state standards initiative.  </a:t>
            </a:r>
            <a:r>
              <a:rPr lang="en-US" sz="2800" dirty="0" smtClean="0">
                <a:solidFill>
                  <a:schemeClr val="bg1"/>
                </a:solidFill>
              </a:rPr>
              <a:t>Retrieved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i="1" dirty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    </a:t>
            </a:r>
            <a:r>
              <a:rPr lang="en-US" sz="2800" dirty="0" smtClean="0">
                <a:solidFill>
                  <a:schemeClr val="bg1"/>
                </a:solidFill>
              </a:rPr>
              <a:t>May 31, 2012.  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www.corestandards.org</a:t>
            </a:r>
            <a:r>
              <a:rPr lang="en-US" sz="2800" dirty="0" smtClean="0">
                <a:solidFill>
                  <a:schemeClr val="bg1"/>
                </a:solidFill>
              </a:rPr>
              <a:t> .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5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fit into the Common Core?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Languages and the Core: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3200400" cy="3413761"/>
          </a:xfrm>
          <a:prstGeom prst="rect">
            <a:avLst/>
          </a:prstGeom>
          <a:ln w="53975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94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are included due to evidence that it is essential for a</a:t>
            </a:r>
            <a:r>
              <a:rPr lang="en-US" i="1" dirty="0" smtClean="0"/>
              <a:t> globally competitive society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fit into the Common Core?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Languages and the Core: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3200400" cy="3413761"/>
          </a:xfrm>
          <a:prstGeom prst="rect">
            <a:avLst/>
          </a:prstGeom>
          <a:ln w="53975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are included due to evidence that it is essential for a</a:t>
            </a:r>
            <a:r>
              <a:rPr lang="en-US" i="1" dirty="0" smtClean="0"/>
              <a:t> globally competitive society</a:t>
            </a:r>
          </a:p>
          <a:p>
            <a:r>
              <a:rPr lang="en-US" dirty="0" smtClean="0"/>
              <a:t>The standards include </a:t>
            </a:r>
            <a:r>
              <a:rPr lang="en-US" i="1" dirty="0" smtClean="0"/>
              <a:t>reading, writing, listening, </a:t>
            </a:r>
            <a:r>
              <a:rPr lang="en-US" dirty="0" smtClean="0"/>
              <a:t>and </a:t>
            </a:r>
            <a:r>
              <a:rPr lang="en-US" i="1" dirty="0" smtClean="0"/>
              <a:t>speaking </a:t>
            </a:r>
            <a:r>
              <a:rPr lang="en-US" dirty="0" smtClean="0"/>
              <a:t>(for both literacy and mathematics)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fit into the Common Core?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Languages and the Core: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3200400" cy="3413761"/>
          </a:xfrm>
          <a:prstGeom prst="rect">
            <a:avLst/>
          </a:prstGeom>
          <a:ln w="53975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70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Students who meet the standards develop the skills in reading, writing, speaking, and listening that are the foundation for any creative and purposeful expression in language.”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fit into the Common Core?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Reading, Writing, Speaking, Listening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3200400" cy="3413761"/>
          </a:xfrm>
          <a:prstGeom prst="rect">
            <a:avLst/>
          </a:prstGeom>
          <a:ln w="53975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12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Students who meet the standards develop the skills in reading, writing, speaking, and listening that are the foundation for any creative and purposeful expression in language.”</a:t>
            </a:r>
          </a:p>
          <a:p>
            <a:r>
              <a:rPr lang="en-US" dirty="0"/>
              <a:t>The standards insist that instruction in the 4 </a:t>
            </a:r>
            <a:r>
              <a:rPr lang="en-US" dirty="0" smtClean="0"/>
              <a:t>skills (plus language) </a:t>
            </a:r>
            <a:r>
              <a:rPr lang="en-US" dirty="0"/>
              <a:t>should </a:t>
            </a:r>
            <a:r>
              <a:rPr lang="en-US" dirty="0" smtClean="0"/>
              <a:t>be a </a:t>
            </a:r>
            <a:r>
              <a:rPr lang="en-US" i="1" dirty="0"/>
              <a:t>shared</a:t>
            </a:r>
            <a:r>
              <a:rPr lang="en-US" dirty="0"/>
              <a:t> responsibility </a:t>
            </a:r>
            <a:r>
              <a:rPr lang="en-US" i="1" dirty="0"/>
              <a:t>within</a:t>
            </a:r>
            <a:r>
              <a:rPr lang="en-US" dirty="0"/>
              <a:t> the school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fit into the Common Core?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Reading, Writing, Speaking, Listening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5400"/>
            <a:ext cx="3200400" cy="3413761"/>
          </a:xfrm>
          <a:prstGeom prst="rect">
            <a:avLst/>
          </a:prstGeom>
          <a:ln w="53975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94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who are college and career ready in reading, writing, speaking, listening, and language: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fit into the Common Core?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Reading, Writing, Speaking, Listening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5400"/>
            <a:ext cx="3200400" cy="3413761"/>
          </a:xfrm>
          <a:prstGeom prst="rect">
            <a:avLst/>
          </a:prstGeom>
          <a:ln w="53975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28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who are college and career ready in reading, writing, speaking, listening, and language: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Respond to varying demands (audience, task, purpose, discipline)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fit into the Common Core?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Reading, Writing, Speaking, Listening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5400"/>
            <a:ext cx="3200400" cy="3413761"/>
          </a:xfrm>
          <a:prstGeom prst="rect">
            <a:avLst/>
          </a:prstGeom>
          <a:ln w="53975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8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who are college and career ready in reading, writing, speaking, listening, and language: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Respond to varying demands (audience, task, purpose, discipline)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Comprehend and critique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fit into the Common Core?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Reading, Writing, Speaking, Listening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5400"/>
            <a:ext cx="3200400" cy="3413761"/>
          </a:xfrm>
          <a:prstGeom prst="rect">
            <a:avLst/>
          </a:prstGeom>
          <a:ln w="53975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32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018572719991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6AFA805-4404-47D2-A142-C3A37E84F3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TC018572719991</Template>
  <TotalTime>8608</TotalTime>
  <Words>679</Words>
  <Application>Microsoft Macintosh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TC018572719991</vt:lpstr>
      <vt:lpstr>Common Core &amp; World Languages:   Not So Uncommon</vt:lpstr>
      <vt:lpstr>So how do we fit into the Common Core?</vt:lpstr>
      <vt:lpstr>So how do we fit into the Common Core?</vt:lpstr>
      <vt:lpstr>So how do we fit into the Common Core?</vt:lpstr>
      <vt:lpstr>So how do we fit into the Common Core?</vt:lpstr>
      <vt:lpstr>So how do we fit into the Common Core?</vt:lpstr>
      <vt:lpstr>So how do we fit into the Common Core?</vt:lpstr>
      <vt:lpstr>So how do we fit into the Common Core?</vt:lpstr>
      <vt:lpstr>So how do we fit into the Common Core?</vt:lpstr>
      <vt:lpstr>So how do we fit into the Common Core?</vt:lpstr>
      <vt:lpstr>Connecting the Pieces</vt:lpstr>
      <vt:lpstr>Connecting the Pieces</vt:lpstr>
      <vt:lpstr>Connecting the Pieces</vt:lpstr>
      <vt:lpstr>Connecting the Pieces</vt:lpstr>
      <vt:lpstr>Connecting the Pieces</vt:lpstr>
      <vt:lpstr>Connecting the Pieces</vt:lpstr>
      <vt:lpstr>WORLD LANGUAGES: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Chalkboard</dc:title>
  <dc:subject/>
  <dc:creator/>
  <cp:keywords/>
  <dc:description/>
  <cp:lastModifiedBy>Stephen Adamson</cp:lastModifiedBy>
  <cp:revision>208</cp:revision>
  <dcterms:modified xsi:type="dcterms:W3CDTF">2012-06-06T02:47:55Z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TC018572719991</vt:lpwstr>
  </property>
</Properties>
</file>