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2"/>
  </p:sldMasterIdLst>
  <p:handoutMasterIdLst>
    <p:handoutMasterId r:id="rId28"/>
  </p:handoutMasterIdLst>
  <p:sldIdLst>
    <p:sldId id="293" r:id="rId3"/>
    <p:sldId id="268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79" r:id="rId14"/>
    <p:sldId id="280" r:id="rId15"/>
    <p:sldId id="290" r:id="rId16"/>
    <p:sldId id="272" r:id="rId17"/>
    <p:sldId id="266" r:id="rId18"/>
    <p:sldId id="270" r:id="rId19"/>
    <p:sldId id="271" r:id="rId20"/>
    <p:sldId id="274" r:id="rId21"/>
    <p:sldId id="291" r:id="rId22"/>
    <p:sldId id="278" r:id="rId23"/>
    <p:sldId id="267" r:id="rId24"/>
    <p:sldId id="277" r:id="rId25"/>
    <p:sldId id="292" r:id="rId26"/>
    <p:sldId id="276" r:id="rId27"/>
  </p:sldIdLst>
  <p:sldSz cx="9144000" cy="6858000" type="screen4x3"/>
  <p:notesSz cx="69850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7CF09"/>
    <a:srgbClr val="5E1D10"/>
    <a:srgbClr val="4D4D4D"/>
    <a:srgbClr val="B0AC00"/>
    <a:srgbClr val="D5E1E7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660"/>
  </p:normalViewPr>
  <p:slideViewPr>
    <p:cSldViewPr>
      <p:cViewPr>
        <p:scale>
          <a:sx n="78" d="100"/>
          <a:sy n="78" d="100"/>
        </p:scale>
        <p:origin x="-120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683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550" y="0"/>
            <a:ext cx="302683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41"/>
            <a:ext cx="302683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550" y="8805841"/>
            <a:ext cx="302683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A69B421-5CAE-48D9-8F01-977D48241AC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1034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990600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514600"/>
            <a:ext cx="7772400" cy="6858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76900" y="838200"/>
            <a:ext cx="16383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838200"/>
            <a:ext cx="47625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752600"/>
            <a:ext cx="32004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0" y="1752600"/>
            <a:ext cx="32004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6553200" cy="4343400"/>
          </a:xfrm>
        </p:spPr>
        <p:txBody>
          <a:bodyPr/>
          <a:lstStyle>
            <a:lvl1pPr>
              <a:buFontTx/>
              <a:buNone/>
              <a:defRPr>
                <a:solidFill>
                  <a:schemeClr val="tx1"/>
                </a:solidFill>
                <a:latin typeface="+mn-lt"/>
              </a:defRPr>
            </a:lvl1pPr>
            <a:lvl2pPr>
              <a:buFontTx/>
              <a:buNone/>
              <a:defRPr sz="1600">
                <a:solidFill>
                  <a:schemeClr val="tx1"/>
                </a:solidFill>
                <a:latin typeface="+mn-lt"/>
              </a:defRPr>
            </a:lvl2pPr>
            <a:lvl3pPr>
              <a:buFontTx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>
              <a:buFontTx/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>
              <a:buFontTx/>
              <a:buNone/>
              <a:defRPr sz="16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838200"/>
            <a:ext cx="6553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Your Topic Goes Here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6553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Your Subtopics Go Here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5E1E7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5E1E7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5E1E7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5E1E7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5E1E7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5E1E7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5E1E7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5E1E7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accent1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adered.com/rrr.html" TargetMode="External"/><Relationship Id="rId2" Type="http://schemas.openxmlformats.org/officeDocument/2006/relationships/hyperlink" Target="http://www.actfl.org/sites/default/files/pdfs/Aligning_CCSS_Language_Standards_v6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restandards.org/assets/Publishers_Criteria_for_3-12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52400" y="533400"/>
            <a:ext cx="8763000" cy="838200"/>
          </a:xfrm>
        </p:spPr>
        <p:txBody>
          <a:bodyPr/>
          <a:lstStyle/>
          <a:p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Lithos Pro Light" pitchFamily="82" charset="0"/>
              </a:rPr>
              <a:t>Many  Languages:   One  Core</a:t>
            </a:r>
            <a:r>
              <a:rPr lang="en-US" sz="2800" b="1" dirty="0" smtClean="0">
                <a:solidFill>
                  <a:schemeClr val="bg1"/>
                </a:solidFill>
                <a:latin typeface="Lithos Pro Light" pitchFamily="82" charset="0"/>
              </a:rPr>
              <a:t/>
            </a:r>
            <a:br>
              <a:rPr lang="en-US" sz="2800" b="1" dirty="0" smtClean="0">
                <a:solidFill>
                  <a:schemeClr val="bg1"/>
                </a:solidFill>
                <a:latin typeface="Lithos Pro Light" pitchFamily="82" charset="0"/>
              </a:rPr>
            </a:br>
            <a:r>
              <a:rPr lang="en-US" sz="2800" b="1" dirty="0" smtClean="0">
                <a:solidFill>
                  <a:schemeClr val="bg1"/>
                </a:solidFill>
                <a:latin typeface="Lithos Pro Light" pitchFamily="82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Adobe Caslon Pro Bold" pitchFamily="18" charset="0"/>
              </a:rPr>
              <a:t>Mr. Stephen R. Adamson and Dr. Freddie A. Bowles</a:t>
            </a:r>
            <a:r>
              <a:rPr lang="en-US" sz="2400" dirty="0" smtClean="0">
                <a:latin typeface="Adobe Caslon Pro Bold" pitchFamily="18" charset="0"/>
              </a:rPr>
              <a:t/>
            </a:r>
            <a:br>
              <a:rPr lang="en-US" sz="2400" dirty="0" smtClean="0">
                <a:latin typeface="Adobe Caslon Pro Bold" pitchFamily="18" charset="0"/>
              </a:rPr>
            </a:br>
            <a:endParaRPr lang="en-US" sz="2400" dirty="0">
              <a:latin typeface="Adobe Caslon Pro Bold" pitchFamily="18" charset="0"/>
            </a:endParaRP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752600"/>
            <a:ext cx="7772400" cy="1752600"/>
          </a:xfrm>
        </p:spPr>
        <p:txBody>
          <a:bodyPr/>
          <a:lstStyle/>
          <a:p>
            <a:r>
              <a:rPr lang="en-US" sz="2400" dirty="0" smtClean="0">
                <a:solidFill>
                  <a:schemeClr val="bg1"/>
                </a:solidFill>
              </a:rPr>
              <a:t>ACTFL Annual Conference 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Lithos Pro Regular" pitchFamily="82" charset="0"/>
                <a:ea typeface="Kozuka Gothic Pro B" pitchFamily="34" charset="-128"/>
                <a:cs typeface="Narkisim" pitchFamily="34" charset="-79"/>
              </a:rPr>
              <a:t>Many Languages: One United Voice</a:t>
            </a:r>
          </a:p>
          <a:p>
            <a:pPr>
              <a:spcBef>
                <a:spcPts val="0"/>
              </a:spcBef>
            </a:pPr>
            <a:r>
              <a:rPr lang="en-US" sz="300" dirty="0" smtClean="0">
                <a:solidFill>
                  <a:schemeClr val="bg1"/>
                </a:solidFill>
              </a:rPr>
              <a:t/>
            </a:r>
            <a:br>
              <a:rPr lang="en-US" sz="300" dirty="0" smtClean="0">
                <a:solidFill>
                  <a:schemeClr val="bg1"/>
                </a:solidFill>
              </a:rPr>
            </a:br>
            <a:r>
              <a:rPr lang="en-US" sz="2100" dirty="0" smtClean="0">
                <a:solidFill>
                  <a:schemeClr val="bg1"/>
                </a:solidFill>
              </a:rPr>
              <a:t>November 16-18, </a:t>
            </a:r>
            <a:r>
              <a:rPr lang="en-US" sz="2100" dirty="0">
                <a:solidFill>
                  <a:schemeClr val="bg1"/>
                </a:solidFill>
              </a:rPr>
              <a:t>2012    </a:t>
            </a:r>
            <a:r>
              <a:rPr lang="en-US" sz="2100" dirty="0" smtClean="0">
                <a:solidFill>
                  <a:schemeClr val="bg1"/>
                </a:solidFill>
              </a:rPr>
              <a:t>~    Philadelphia, Pennsylvania</a:t>
            </a:r>
            <a:endParaRPr lang="en-US" sz="2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50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 smtClean="0">
                <a:latin typeface="Palatino Linotype" pitchFamily="18" charset="0"/>
              </a:rPr>
              <a:t>FACT or FICTION?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6781800" cy="5105400"/>
          </a:xfrm>
        </p:spPr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The CCSS are a national</a:t>
            </a:r>
          </a:p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curriculum.</a:t>
            </a:r>
          </a:p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FICTION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The standards are a clear set of shared goals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and expectations for what knowledge and skills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will help our students succeed.  Local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educators decide how CCSS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will be met.</a:t>
            </a:r>
          </a:p>
          <a:p>
            <a:pPr>
              <a:buNone/>
            </a:pP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6553200" cy="1219200"/>
          </a:xfrm>
        </p:spPr>
        <p:txBody>
          <a:bodyPr/>
          <a:lstStyle/>
          <a:p>
            <a:pPr algn="ctr"/>
            <a:r>
              <a:rPr lang="en-US" dirty="0" smtClean="0"/>
              <a:t>CCSS AND</a:t>
            </a:r>
            <a:br>
              <a:rPr lang="en-US" dirty="0" smtClean="0"/>
            </a:br>
            <a:r>
              <a:rPr lang="en-US" dirty="0" smtClean="0"/>
              <a:t>LANGUAGE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40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How do the Common Core</a:t>
            </a:r>
          </a:p>
          <a:p>
            <a:pPr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State Standards align with </a:t>
            </a:r>
          </a:p>
          <a:p>
            <a:pPr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the National Standards for</a:t>
            </a:r>
          </a:p>
          <a:p>
            <a:pPr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Learning Languages?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6553200" cy="1676400"/>
          </a:xfrm>
        </p:spPr>
        <p:txBody>
          <a:bodyPr/>
          <a:lstStyle/>
          <a:p>
            <a:pPr algn="ctr"/>
            <a:r>
              <a:rPr lang="en-US" sz="2800" dirty="0" smtClean="0"/>
              <a:t>CCSS and Language Learning:</a:t>
            </a:r>
            <a:br>
              <a:rPr lang="en-US" sz="2800" dirty="0" smtClean="0"/>
            </a:br>
            <a:r>
              <a:rPr lang="en-US" sz="2400" dirty="0" smtClean="0"/>
              <a:t>Reading, Writing, Speaking, Listening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6858000" cy="5105400"/>
          </a:xfrm>
        </p:spPr>
        <p:txBody>
          <a:bodyPr/>
          <a:lstStyle/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“</a:t>
            </a:r>
            <a:r>
              <a:rPr lang="en-US" sz="2400" i="1" dirty="0" smtClean="0">
                <a:solidFill>
                  <a:schemeClr val="bg1"/>
                </a:solidFill>
              </a:rPr>
              <a:t>Students who meet the standards develop the </a:t>
            </a:r>
          </a:p>
          <a:p>
            <a:pPr>
              <a:buNone/>
            </a:pPr>
            <a:r>
              <a:rPr lang="en-US" sz="2400" i="1" dirty="0" smtClean="0">
                <a:solidFill>
                  <a:schemeClr val="bg1"/>
                </a:solidFill>
              </a:rPr>
              <a:t>skills in reading, writing, speaking, and </a:t>
            </a:r>
          </a:p>
          <a:p>
            <a:pPr>
              <a:buNone/>
            </a:pPr>
            <a:r>
              <a:rPr lang="en-US" sz="2400" i="1" dirty="0" smtClean="0">
                <a:solidFill>
                  <a:schemeClr val="bg1"/>
                </a:solidFill>
              </a:rPr>
              <a:t>listening that are the foundation for any </a:t>
            </a:r>
          </a:p>
          <a:p>
            <a:pPr>
              <a:buNone/>
            </a:pPr>
            <a:r>
              <a:rPr lang="en-US" sz="2400" i="1" dirty="0" smtClean="0">
                <a:solidFill>
                  <a:schemeClr val="bg1"/>
                </a:solidFill>
              </a:rPr>
              <a:t>creative and purposeful expression in </a:t>
            </a:r>
          </a:p>
          <a:p>
            <a:pPr>
              <a:buNone/>
            </a:pPr>
            <a:r>
              <a:rPr lang="en-US" sz="2400" i="1" dirty="0" smtClean="0">
                <a:solidFill>
                  <a:schemeClr val="bg1"/>
                </a:solidFill>
              </a:rPr>
              <a:t>language.”</a:t>
            </a:r>
            <a:endParaRPr lang="en-US" sz="2400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The standards insist that instruction </a:t>
            </a:r>
          </a:p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in the 4 skills (plus language) </a:t>
            </a:r>
          </a:p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should be a </a:t>
            </a:r>
            <a:r>
              <a:rPr lang="en-US" sz="2800" i="1" dirty="0" smtClean="0">
                <a:solidFill>
                  <a:schemeClr val="bg1"/>
                </a:solidFill>
              </a:rPr>
              <a:t>shared </a:t>
            </a:r>
            <a:r>
              <a:rPr lang="en-US" sz="2800" dirty="0" smtClean="0">
                <a:solidFill>
                  <a:schemeClr val="bg1"/>
                </a:solidFill>
              </a:rPr>
              <a:t>responsibility </a:t>
            </a:r>
          </a:p>
          <a:p>
            <a:pPr>
              <a:buNone/>
            </a:pPr>
            <a:r>
              <a:rPr lang="en-US" sz="2800" i="1" dirty="0" smtClean="0">
                <a:solidFill>
                  <a:schemeClr val="bg1"/>
                </a:solidFill>
              </a:rPr>
              <a:t>within</a:t>
            </a:r>
            <a:r>
              <a:rPr lang="en-US" sz="2800" dirty="0" smtClean="0">
                <a:solidFill>
                  <a:schemeClr val="bg1"/>
                </a:solidFill>
              </a:rPr>
              <a:t> the school.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6553200" cy="1371600"/>
          </a:xfrm>
        </p:spPr>
        <p:txBody>
          <a:bodyPr/>
          <a:lstStyle/>
          <a:p>
            <a:r>
              <a:rPr lang="en-US" sz="2800" dirty="0" smtClean="0"/>
              <a:t>CCSS and Language Learning: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400" dirty="0" smtClean="0"/>
              <a:t>Reading, Writing, Speaking, Listening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6553200" cy="4953000"/>
          </a:xfrm>
        </p:spPr>
        <p:txBody>
          <a:bodyPr/>
          <a:lstStyle/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Students who are college and career ready in 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reading, writing, speaking, listening, and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language: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457200" indent="-457200"/>
            <a:r>
              <a:rPr lang="en-US" sz="2400" dirty="0" smtClean="0">
                <a:solidFill>
                  <a:schemeClr val="bg1"/>
                </a:solidFill>
              </a:rPr>
              <a:t>Respond to varying demands (audience, task, purpose, discipline),</a:t>
            </a:r>
          </a:p>
          <a:p>
            <a:pPr marL="457200" indent="-457200"/>
            <a:endParaRPr lang="en-US" sz="2400" dirty="0" smtClean="0">
              <a:solidFill>
                <a:schemeClr val="bg1"/>
              </a:solidFill>
            </a:endParaRPr>
          </a:p>
          <a:p>
            <a:pPr marL="457200" indent="-457200"/>
            <a:r>
              <a:rPr lang="en-US" sz="2400" dirty="0" smtClean="0">
                <a:solidFill>
                  <a:schemeClr val="bg1"/>
                </a:solidFill>
              </a:rPr>
              <a:t>Comprehend and critique, and</a:t>
            </a:r>
          </a:p>
          <a:p>
            <a:pPr marL="457200" indent="-457200"/>
            <a:endParaRPr lang="en-US" sz="2400" dirty="0" smtClean="0">
              <a:solidFill>
                <a:schemeClr val="bg1"/>
              </a:solidFill>
            </a:endParaRPr>
          </a:p>
          <a:p>
            <a:pPr marL="457200" indent="-457200"/>
            <a:r>
              <a:rPr lang="en-US" sz="2400" dirty="0" smtClean="0">
                <a:solidFill>
                  <a:schemeClr val="bg1"/>
                </a:solidFill>
              </a:rPr>
              <a:t>Understand other perspectives </a:t>
            </a:r>
          </a:p>
          <a:p>
            <a:pPr marL="457200" indent="-45720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	and cultures.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CCSS, NSLL, and Instruction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6553200" cy="4953000"/>
          </a:xfrm>
        </p:spPr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How can language teachers</a:t>
            </a:r>
          </a:p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integrate the CCSS into their</a:t>
            </a:r>
          </a:p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curricula?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1. ACTFL Alignment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  <a:hlinkClick r:id="rId2"/>
              </a:rPr>
              <a:t>http://www.actfl.org/sites/default/files/pdfs/Aligning_CCSS_Language_Standards_v6.pdf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457200" indent="-457200">
              <a:buAutoNum type="arabicPeriod" startAt="2"/>
            </a:pPr>
            <a:r>
              <a:rPr lang="en-US" sz="2400" dirty="0" smtClean="0">
                <a:solidFill>
                  <a:schemeClr val="bg1"/>
                </a:solidFill>
              </a:rPr>
              <a:t>The International Center for </a:t>
            </a:r>
          </a:p>
          <a:p>
            <a:pPr marL="457200" indent="-45720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Leadership in Education Rigor and</a:t>
            </a:r>
          </a:p>
          <a:p>
            <a:pPr marL="457200" indent="-45720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 Relevance Framework</a:t>
            </a:r>
          </a:p>
          <a:p>
            <a:pPr marL="457200" indent="-457200">
              <a:buNone/>
            </a:pPr>
            <a:r>
              <a:rPr lang="en-US" sz="2400" dirty="0" smtClean="0">
                <a:solidFill>
                  <a:schemeClr val="bg1"/>
                </a:solidFill>
                <a:hlinkClick r:id="rId3"/>
              </a:rPr>
              <a:t>http://www.leadered.com/rrr.html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457200" indent="-457200">
              <a:buNone/>
            </a:pPr>
            <a:endParaRPr lang="en-US" sz="24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6553200" cy="533400"/>
          </a:xfrm>
        </p:spPr>
        <p:txBody>
          <a:bodyPr/>
          <a:lstStyle/>
          <a:p>
            <a:pPr algn="ctr"/>
            <a:r>
              <a:rPr lang="en-US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New York" charset="0"/>
                <a:ea typeface="ＭＳ Ｐゴシック" charset="-128"/>
                <a:cs typeface="ＭＳ Ｐゴシック" charset="-128"/>
              </a:rPr>
              <a:t>Rigor/Relevance Framework</a:t>
            </a:r>
            <a:br>
              <a:rPr lang="en-US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New York" charset="0"/>
                <a:ea typeface="ＭＳ Ｐゴシック" charset="-128"/>
                <a:cs typeface="ＭＳ Ｐゴシック" charset="-12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533400"/>
            <a:ext cx="6553200" cy="63246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	</a:t>
            </a:r>
          </a:p>
          <a:p>
            <a:endParaRPr lang="en-US" sz="3200" b="1" dirty="0" smtClean="0">
              <a:latin typeface="Helvetica" pitchFamily="34" charset="0"/>
              <a:cs typeface="Helvetica" pitchFamily="34" charset="0"/>
            </a:endParaRPr>
          </a:p>
          <a:p>
            <a:r>
              <a:rPr lang="en-US" sz="3200" b="1" dirty="0" smtClean="0">
                <a:latin typeface="Helvetica" pitchFamily="34" charset="0"/>
                <a:cs typeface="Helvetica" pitchFamily="34" charset="0"/>
              </a:rPr>
              <a:t>	1		2	     3	          4	     5</a:t>
            </a:r>
            <a:r>
              <a:rPr lang="en-US" dirty="0" smtClean="0"/>
              <a:t>	</a:t>
            </a:r>
            <a:endParaRPr lang="en-US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838200" y="1092200"/>
            <a:ext cx="7289800" cy="5537200"/>
            <a:chOff x="672" y="688"/>
            <a:chExt cx="4448" cy="3152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688" y="3840"/>
              <a:ext cx="443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auto">
            <a:xfrm>
              <a:off x="672" y="688"/>
              <a:ext cx="0" cy="313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55600" y="4914900"/>
            <a:ext cx="635000" cy="7461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184150" tIns="92075" rIns="184150" bIns="92075">
            <a:spAutoFit/>
          </a:bodyPr>
          <a:lstStyle/>
          <a:p>
            <a:pPr defTabSz="3657600" eaLnBrk="0" hangingPunct="0"/>
            <a:r>
              <a:rPr lang="en-US" sz="3600" b="1" dirty="0">
                <a:latin typeface="Helvetica" pitchFamily="34" charset="0"/>
              </a:rPr>
              <a:t>1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55600" y="4076700"/>
            <a:ext cx="635000" cy="7461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184150" tIns="92075" rIns="184150" bIns="92075">
            <a:spAutoFit/>
          </a:bodyPr>
          <a:lstStyle/>
          <a:p>
            <a:pPr defTabSz="3657600" eaLnBrk="0" hangingPunct="0"/>
            <a:r>
              <a:rPr lang="en-US" sz="3600" b="1" dirty="0">
                <a:latin typeface="Helvetica" pitchFamily="34" charset="0"/>
              </a:rPr>
              <a:t>2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355600" y="3314700"/>
            <a:ext cx="635000" cy="7461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184150" tIns="92075" rIns="184150" bIns="92075">
            <a:spAutoFit/>
          </a:bodyPr>
          <a:lstStyle/>
          <a:p>
            <a:pPr defTabSz="3657600" eaLnBrk="0" hangingPunct="0"/>
            <a:r>
              <a:rPr lang="en-US" sz="3600" b="1" dirty="0">
                <a:latin typeface="Helvetica" pitchFamily="34" charset="0"/>
              </a:rPr>
              <a:t>3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55600" y="2514600"/>
            <a:ext cx="635000" cy="7461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184150" tIns="92075" rIns="184150" bIns="92075">
            <a:spAutoFit/>
          </a:bodyPr>
          <a:lstStyle/>
          <a:p>
            <a:pPr defTabSz="3657600" eaLnBrk="0" hangingPunct="0"/>
            <a:r>
              <a:rPr lang="en-US" sz="3600" b="1" dirty="0">
                <a:latin typeface="Helvetica" pitchFamily="34" charset="0"/>
              </a:rPr>
              <a:t>4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355600" y="1790700"/>
            <a:ext cx="635000" cy="7461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184150" tIns="92075" rIns="184150" bIns="92075">
            <a:spAutoFit/>
          </a:bodyPr>
          <a:lstStyle/>
          <a:p>
            <a:pPr defTabSz="3657600" eaLnBrk="0" hangingPunct="0"/>
            <a:r>
              <a:rPr lang="en-US" sz="3600" b="1" dirty="0">
                <a:latin typeface="Helvetica" pitchFamily="34" charset="0"/>
              </a:rPr>
              <a:t>5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55600" y="1028700"/>
            <a:ext cx="635000" cy="7461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184150" tIns="92075" rIns="184150" bIns="92075">
            <a:spAutoFit/>
          </a:bodyPr>
          <a:lstStyle/>
          <a:p>
            <a:pPr defTabSz="3657600" eaLnBrk="0" hangingPunct="0"/>
            <a:r>
              <a:rPr lang="en-US" sz="3600" b="1" dirty="0">
                <a:latin typeface="Helvetica" pitchFamily="34" charset="0"/>
              </a:rPr>
              <a:t>6</a:t>
            </a:r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>
            <a:off x="4191000" y="1066800"/>
            <a:ext cx="0" cy="4902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" name="Line 17"/>
          <p:cNvSpPr>
            <a:spLocks noChangeShapeType="1"/>
          </p:cNvSpPr>
          <p:nvPr/>
        </p:nvSpPr>
        <p:spPr bwMode="auto">
          <a:xfrm>
            <a:off x="1066800" y="3429000"/>
            <a:ext cx="6477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1981200" y="3886200"/>
            <a:ext cx="977900" cy="15525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defTabSz="914400" eaLnBrk="0" hangingPunct="0"/>
            <a:r>
              <a:rPr lang="en-US" sz="9600" b="1" dirty="0">
                <a:latin typeface="New York" pitchFamily="18" charset="0"/>
              </a:rPr>
              <a:t>A</a:t>
            </a:r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5541963" y="4184650"/>
            <a:ext cx="1062037" cy="15525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defTabSz="914400" eaLnBrk="0" hangingPunct="0"/>
            <a:r>
              <a:rPr lang="en-US" sz="9600" b="1" dirty="0">
                <a:latin typeface="New York" pitchFamily="18" charset="0"/>
              </a:rPr>
              <a:t>B</a:t>
            </a: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5541963" y="1365250"/>
            <a:ext cx="1062037" cy="15525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defTabSz="914400" eaLnBrk="0" hangingPunct="0"/>
            <a:r>
              <a:rPr lang="en-US" sz="9600" b="1" dirty="0">
                <a:latin typeface="New York" pitchFamily="18" charset="0"/>
              </a:rPr>
              <a:t>D</a:t>
            </a:r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1976438" y="1441450"/>
            <a:ext cx="1062037" cy="15525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defTabSz="914400" eaLnBrk="0" hangingPunct="0"/>
            <a:r>
              <a:rPr lang="en-US" sz="9600" b="1" dirty="0">
                <a:latin typeface="New York" pitchFamily="18" charset="0"/>
              </a:rPr>
              <a:t>C</a:t>
            </a:r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838200" y="3581400"/>
            <a:ext cx="3276600" cy="2031325"/>
          </a:xfrm>
          <a:prstGeom prst="rect">
            <a:avLst/>
          </a:prstGeom>
          <a:noFill/>
          <a:ln w="1270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171450" indent="-171450" defTabSz="914400" eaLnBrk="0" hangingPunct="0">
              <a:buFontTx/>
              <a:buChar char="•"/>
            </a:pPr>
            <a:r>
              <a:rPr lang="en-US" sz="1400" dirty="0">
                <a:cs typeface="Arial" pitchFamily="34" charset="0"/>
              </a:rPr>
              <a:t>Express probabilities as fractions, percents, or decimals.</a:t>
            </a:r>
            <a:endParaRPr lang="en-US" sz="1400" dirty="0">
              <a:latin typeface="Times New Roman" pitchFamily="18" charset="0"/>
            </a:endParaRPr>
          </a:p>
          <a:p>
            <a:pPr marL="171450" indent="-171450" defTabSz="914400" eaLnBrk="0" hangingPunct="0">
              <a:buFontTx/>
              <a:buChar char="•"/>
            </a:pPr>
            <a:r>
              <a:rPr lang="en-US" sz="1400" dirty="0">
                <a:cs typeface="Arial" pitchFamily="34" charset="0"/>
              </a:rPr>
              <a:t>Classify triangles according to angle size </a:t>
            </a:r>
            <a:r>
              <a:rPr lang="en-US" sz="1400" dirty="0" smtClean="0">
                <a:cs typeface="Arial" pitchFamily="34" charset="0"/>
              </a:rPr>
              <a:t>and/or </a:t>
            </a:r>
            <a:r>
              <a:rPr lang="en-US" sz="1400" dirty="0">
                <a:cs typeface="Arial" pitchFamily="34" charset="0"/>
              </a:rPr>
              <a:t>length of sides.</a:t>
            </a:r>
            <a:endParaRPr lang="en-US" sz="1400" dirty="0">
              <a:latin typeface="Times New Roman" pitchFamily="18" charset="0"/>
            </a:endParaRPr>
          </a:p>
          <a:p>
            <a:pPr marL="171450" indent="-171450" defTabSz="914400" eaLnBrk="0" hangingPunct="0">
              <a:buFontTx/>
              <a:buChar char="•"/>
            </a:pPr>
            <a:r>
              <a:rPr lang="en-US" sz="1400" dirty="0">
                <a:cs typeface="Arial" pitchFamily="34" charset="0"/>
              </a:rPr>
              <a:t>Calculate volume of simple three- dimensional </a:t>
            </a:r>
            <a:r>
              <a:rPr lang="en-US" sz="1400" b="1" dirty="0">
                <a:cs typeface="Arial" pitchFamily="34" charset="0"/>
              </a:rPr>
              <a:t>shapes</a:t>
            </a:r>
            <a:r>
              <a:rPr lang="en-US" sz="1400" dirty="0">
                <a:cs typeface="Arial" pitchFamily="34" charset="0"/>
              </a:rPr>
              <a:t>.</a:t>
            </a:r>
            <a:endParaRPr lang="en-US" sz="1400" dirty="0">
              <a:latin typeface="Times New Roman" pitchFamily="18" charset="0"/>
            </a:endParaRPr>
          </a:p>
          <a:p>
            <a:pPr marL="171450" indent="-171450" defTabSz="914400" eaLnBrk="0" hangingPunct="0">
              <a:buFontTx/>
              <a:buChar char="•"/>
            </a:pPr>
            <a:r>
              <a:rPr lang="en-US" sz="1400" dirty="0">
                <a:cs typeface="Arial" pitchFamily="34" charset="0"/>
              </a:rPr>
              <a:t>Given the coordinates of a quadrilateral, plot the quadrilateral on a grid. </a:t>
            </a:r>
          </a:p>
        </p:txBody>
      </p:sp>
      <p:sp>
        <p:nvSpPr>
          <p:cNvPr id="20" name="Text Box 24"/>
          <p:cNvSpPr txBox="1">
            <a:spLocks noChangeArrowheads="1"/>
          </p:cNvSpPr>
          <p:nvPr/>
        </p:nvSpPr>
        <p:spPr bwMode="auto">
          <a:xfrm>
            <a:off x="914400" y="533400"/>
            <a:ext cx="3124200" cy="2462213"/>
          </a:xfrm>
          <a:prstGeom prst="rect">
            <a:avLst/>
          </a:prstGeom>
          <a:noFill/>
          <a:ln w="1270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285750" indent="-285750" defTabSz="914400" eaLnBrk="0" hangingPunct="0">
              <a:buFontTx/>
              <a:buChar char="•"/>
            </a:pPr>
            <a:r>
              <a:rPr lang="en-US" sz="1400" dirty="0">
                <a:cs typeface="Arial" pitchFamily="34" charset="0"/>
              </a:rPr>
              <a:t>Analyze the graphs of the perimeters and areas of squares having different-length sides.</a:t>
            </a:r>
            <a:endParaRPr lang="en-US" sz="1400" dirty="0">
              <a:latin typeface="Times New Roman" pitchFamily="18" charset="0"/>
            </a:endParaRPr>
          </a:p>
          <a:p>
            <a:pPr marL="285750" indent="-285750" defTabSz="914400" eaLnBrk="0" hangingPunct="0">
              <a:buFontTx/>
              <a:buChar char="•"/>
            </a:pPr>
            <a:r>
              <a:rPr lang="en-US" sz="1400" dirty="0">
                <a:cs typeface="Arial" pitchFamily="34" charset="0"/>
              </a:rPr>
              <a:t>Determine the largest rectangular area for a fixed perimeter.</a:t>
            </a:r>
            <a:endParaRPr lang="en-US" sz="1400" dirty="0">
              <a:latin typeface="Times New Roman" pitchFamily="18" charset="0"/>
            </a:endParaRPr>
          </a:p>
          <a:p>
            <a:pPr marL="285750" indent="-285750" defTabSz="914400" eaLnBrk="0" hangingPunct="0">
              <a:buFontTx/>
              <a:buChar char="•"/>
            </a:pPr>
            <a:r>
              <a:rPr lang="en-US" sz="1400" dirty="0">
                <a:cs typeface="Arial" pitchFamily="34" charset="0"/>
              </a:rPr>
              <a:t>Identify coordinates for ordered pairs that satisfy an algebraic relation or function.</a:t>
            </a:r>
            <a:endParaRPr lang="en-US" sz="1400" dirty="0">
              <a:latin typeface="Times New Roman" pitchFamily="18" charset="0"/>
            </a:endParaRPr>
          </a:p>
          <a:p>
            <a:pPr marL="285750" indent="-285750" defTabSz="914400" eaLnBrk="0" hangingPunct="0">
              <a:buFontTx/>
              <a:buChar char="•"/>
            </a:pPr>
            <a:r>
              <a:rPr lang="en-US" sz="1400" dirty="0">
                <a:cs typeface="Arial" pitchFamily="34" charset="0"/>
              </a:rPr>
              <a:t>Determine and justify the similarity or congruence for two geometric shapes.</a:t>
            </a:r>
            <a:r>
              <a:rPr lang="en-US" sz="1400" dirty="0">
                <a:latin typeface="Times New Roman" pitchFamily="18" charset="0"/>
              </a:rPr>
              <a:t> </a:t>
            </a:r>
          </a:p>
        </p:txBody>
      </p:sp>
      <p:sp>
        <p:nvSpPr>
          <p:cNvPr id="21" name="Text Box 25"/>
          <p:cNvSpPr txBox="1">
            <a:spLocks noChangeArrowheads="1"/>
          </p:cNvSpPr>
          <p:nvPr/>
        </p:nvSpPr>
        <p:spPr bwMode="auto">
          <a:xfrm>
            <a:off x="4191000" y="609600"/>
            <a:ext cx="3200400" cy="2677656"/>
          </a:xfrm>
          <a:prstGeom prst="rect">
            <a:avLst/>
          </a:prstGeom>
          <a:noFill/>
          <a:ln w="1270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285750" indent="-285750" defTabSz="914400" eaLnBrk="0" hangingPunct="0">
              <a:buFontTx/>
              <a:buChar char="•"/>
            </a:pPr>
            <a:r>
              <a:rPr lang="en-US" sz="1400" dirty="0">
                <a:cs typeface="Arial" pitchFamily="34" charset="0"/>
              </a:rPr>
              <a:t>Obtain historical data about local weather to predict the chance of snow, rain, or sun during year.  </a:t>
            </a:r>
            <a:endParaRPr lang="en-US" sz="1400" dirty="0">
              <a:latin typeface="Times New Roman" pitchFamily="18" charset="0"/>
            </a:endParaRPr>
          </a:p>
          <a:p>
            <a:pPr marL="285750" indent="-285750" defTabSz="914400" eaLnBrk="0" hangingPunct="0">
              <a:buFontTx/>
              <a:buChar char="•"/>
            </a:pPr>
            <a:r>
              <a:rPr lang="en-US" sz="1400" dirty="0">
                <a:cs typeface="Arial" pitchFamily="34" charset="0"/>
              </a:rPr>
              <a:t>Test consumer products and illustrate the data graphically.</a:t>
            </a:r>
            <a:endParaRPr lang="en-US" sz="1400" dirty="0">
              <a:latin typeface="Times New Roman" pitchFamily="18" charset="0"/>
            </a:endParaRPr>
          </a:p>
          <a:p>
            <a:pPr marL="285750" indent="-285750" defTabSz="914400" eaLnBrk="0" hangingPunct="0">
              <a:buFontTx/>
              <a:buChar char="•"/>
            </a:pPr>
            <a:r>
              <a:rPr lang="en-US" sz="1400" dirty="0">
                <a:cs typeface="Arial" pitchFamily="34" charset="0"/>
              </a:rPr>
              <a:t>Plan a large school event and calculate resources (food, decorations, etc.) you need to organize and hold this event. </a:t>
            </a:r>
            <a:endParaRPr lang="en-US" sz="1400" dirty="0">
              <a:latin typeface="Times New Roman" pitchFamily="18" charset="0"/>
            </a:endParaRPr>
          </a:p>
          <a:p>
            <a:pPr marL="285750" indent="-285750" defTabSz="914400" eaLnBrk="0" hangingPunct="0">
              <a:buFontTx/>
              <a:buChar char="•"/>
            </a:pPr>
            <a:r>
              <a:rPr lang="en-US" sz="1400" dirty="0">
                <a:cs typeface="Arial" pitchFamily="34" charset="0"/>
              </a:rPr>
              <a:t>Make a scale drawing of the classroom on grid paper, each group using a different scale.</a:t>
            </a:r>
            <a:r>
              <a:rPr lang="en-US" sz="1400" dirty="0">
                <a:latin typeface="Times New Roman" pitchFamily="18" charset="0"/>
              </a:rPr>
              <a:t> </a:t>
            </a:r>
          </a:p>
        </p:txBody>
      </p:sp>
      <p:sp>
        <p:nvSpPr>
          <p:cNvPr id="22" name="Text Box 26"/>
          <p:cNvSpPr txBox="1">
            <a:spLocks noChangeArrowheads="1"/>
          </p:cNvSpPr>
          <p:nvPr/>
        </p:nvSpPr>
        <p:spPr bwMode="auto">
          <a:xfrm>
            <a:off x="4191000" y="3429000"/>
            <a:ext cx="3505200" cy="2246769"/>
          </a:xfrm>
          <a:prstGeom prst="rect">
            <a:avLst/>
          </a:prstGeom>
          <a:noFill/>
          <a:ln w="1270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228600" indent="-228600" defTabSz="914400" eaLnBrk="0" hangingPunct="0">
              <a:buFontTx/>
              <a:buChar char="•"/>
            </a:pPr>
            <a:r>
              <a:rPr lang="en-US" sz="1400" dirty="0">
                <a:cs typeface="Arial" pitchFamily="34" charset="0"/>
              </a:rPr>
              <a:t>Calculate percentages of advertising in a newspaper.</a:t>
            </a:r>
            <a:endParaRPr lang="en-US" sz="1400" dirty="0">
              <a:latin typeface="Times New Roman" pitchFamily="18" charset="0"/>
            </a:endParaRPr>
          </a:p>
          <a:p>
            <a:pPr marL="228600" indent="-228600" defTabSz="914400" eaLnBrk="0" hangingPunct="0">
              <a:buFontTx/>
              <a:buChar char="•"/>
            </a:pPr>
            <a:r>
              <a:rPr lang="en-US" sz="1400" dirty="0">
                <a:cs typeface="Arial" pitchFamily="34" charset="0"/>
              </a:rPr>
              <a:t>Tour the school building and identify examples of parallel and perpendicular lines, planes, and angles. </a:t>
            </a:r>
            <a:endParaRPr lang="en-US" sz="1400" dirty="0">
              <a:latin typeface="Times New Roman" pitchFamily="18" charset="0"/>
            </a:endParaRPr>
          </a:p>
          <a:p>
            <a:pPr marL="228600" indent="-228600" defTabSz="914400" eaLnBrk="0" hangingPunct="0">
              <a:buFontTx/>
              <a:buChar char="•"/>
            </a:pPr>
            <a:r>
              <a:rPr lang="en-US" sz="1400" dirty="0">
                <a:cs typeface="Arial" pitchFamily="34" charset="0"/>
              </a:rPr>
              <a:t>Determine the median and mode of real data displayed in a histogram </a:t>
            </a:r>
            <a:endParaRPr lang="en-US" sz="1400" dirty="0">
              <a:latin typeface="Times New Roman" pitchFamily="18" charset="0"/>
            </a:endParaRPr>
          </a:p>
          <a:p>
            <a:pPr marL="228600" indent="-228600" defTabSz="914400" eaLnBrk="0" hangingPunct="0">
              <a:buFontTx/>
              <a:buChar char="•"/>
            </a:pPr>
            <a:r>
              <a:rPr lang="en-US" sz="1400" dirty="0">
                <a:cs typeface="Arial" pitchFamily="34" charset="0"/>
              </a:rPr>
              <a:t>Organize and display collected data, using appropriate tables, charts, or graphs.</a:t>
            </a:r>
            <a:r>
              <a:rPr lang="en-US" sz="1400" dirty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 </a:t>
            </a:r>
            <a:r>
              <a:rPr lang="en-US" sz="4000" b="1" dirty="0" smtClean="0">
                <a:latin typeface="Palatino Linotype" pitchFamily="18" charset="0"/>
              </a:rPr>
              <a:t>Knowledge Taxonomy</a:t>
            </a:r>
            <a:endParaRPr lang="en-US" sz="4000" b="1" dirty="0">
              <a:solidFill>
                <a:schemeClr val="tx1"/>
              </a:solidFill>
              <a:latin typeface="Palatino Linotype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lnSpc>
                <a:spcPct val="90000"/>
              </a:lnSpc>
              <a:defRPr/>
            </a:pPr>
            <a:r>
              <a:rPr lang="en-US" sz="4400" b="1" dirty="0" smtClean="0">
                <a:ea typeface="ＭＳ Ｐゴシック" pitchFamily="34" charset="-128"/>
              </a:rPr>
              <a:t>1.	Awareness</a:t>
            </a:r>
          </a:p>
          <a:p>
            <a:pPr marL="285750" indent="-285750">
              <a:lnSpc>
                <a:spcPct val="90000"/>
              </a:lnSpc>
              <a:defRPr/>
            </a:pPr>
            <a:r>
              <a:rPr lang="en-US" sz="4400" b="1" dirty="0" smtClean="0">
                <a:ea typeface="ＭＳ Ｐゴシック" pitchFamily="34" charset="-128"/>
              </a:rPr>
              <a:t>2.	Comprehension </a:t>
            </a:r>
          </a:p>
          <a:p>
            <a:pPr marL="285750" indent="-285750">
              <a:lnSpc>
                <a:spcPct val="90000"/>
              </a:lnSpc>
              <a:defRPr/>
            </a:pPr>
            <a:r>
              <a:rPr lang="en-US" sz="4400" b="1" dirty="0" smtClean="0">
                <a:ea typeface="ＭＳ Ｐゴシック" pitchFamily="34" charset="-128"/>
              </a:rPr>
              <a:t>3.	Application</a:t>
            </a:r>
          </a:p>
          <a:p>
            <a:pPr marL="285750" indent="-285750">
              <a:lnSpc>
                <a:spcPct val="90000"/>
              </a:lnSpc>
              <a:defRPr/>
            </a:pPr>
            <a:r>
              <a:rPr lang="en-US" sz="4400" b="1" dirty="0" smtClean="0">
                <a:ea typeface="ＭＳ Ｐゴシック" pitchFamily="34" charset="-128"/>
              </a:rPr>
              <a:t>4.	Analysis</a:t>
            </a:r>
          </a:p>
          <a:p>
            <a:pPr marL="285750" indent="-285750">
              <a:lnSpc>
                <a:spcPct val="90000"/>
              </a:lnSpc>
              <a:defRPr/>
            </a:pPr>
            <a:r>
              <a:rPr lang="en-US" sz="4400" b="1" dirty="0" smtClean="0">
                <a:ea typeface="ＭＳ Ｐゴシック" pitchFamily="34" charset="-128"/>
              </a:rPr>
              <a:t>5.	Synthesis </a:t>
            </a:r>
          </a:p>
          <a:p>
            <a:pPr marL="285750" indent="-285750">
              <a:lnSpc>
                <a:spcPct val="90000"/>
              </a:lnSpc>
              <a:defRPr/>
            </a:pPr>
            <a:r>
              <a:rPr lang="en-US" sz="4400" b="1" dirty="0" smtClean="0">
                <a:ea typeface="ＭＳ Ｐゴシック" pitchFamily="34" charset="-128"/>
              </a:rPr>
              <a:t>6.	Evaluation</a:t>
            </a:r>
            <a:endParaRPr lang="en-US" sz="4400" dirty="0" smtClean="0">
              <a:ea typeface="ＭＳ Ｐゴシック" pitchFamily="34" charset="-128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 smtClean="0">
                <a:latin typeface="Palatino Linotype" pitchFamily="18" charset="0"/>
              </a:rPr>
              <a:t>Application Model</a:t>
            </a:r>
            <a:endParaRPr lang="en-US" sz="4400" b="1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defRPr/>
            </a:pPr>
            <a:r>
              <a:rPr lang="en-US" sz="3200" b="1" dirty="0" smtClean="0"/>
              <a:t>1.</a:t>
            </a:r>
            <a:r>
              <a:rPr lang="en-US" sz="3200" dirty="0" smtClean="0"/>
              <a:t>  </a:t>
            </a:r>
            <a:r>
              <a:rPr lang="en-US" sz="3200" b="1" dirty="0" smtClean="0"/>
              <a:t>Knowledge in one discipline</a:t>
            </a:r>
          </a:p>
          <a:p>
            <a:pPr marL="571500" indent="-571500">
              <a:defRPr/>
            </a:pPr>
            <a:r>
              <a:rPr lang="en-US" sz="3200" b="1" dirty="0" smtClean="0"/>
              <a:t>2.  Application within discipline</a:t>
            </a:r>
          </a:p>
          <a:p>
            <a:pPr marL="571500" indent="-571500">
              <a:defRPr/>
            </a:pPr>
            <a:r>
              <a:rPr lang="en-US" sz="3200" b="1" dirty="0" smtClean="0"/>
              <a:t>3.  Application across disciplines</a:t>
            </a:r>
          </a:p>
          <a:p>
            <a:pPr marL="571500" indent="-571500">
              <a:defRPr/>
            </a:pPr>
            <a:r>
              <a:rPr lang="en-US" sz="3200" b="1" dirty="0" smtClean="0"/>
              <a:t>4.  Application to real-world predictable situations</a:t>
            </a:r>
          </a:p>
          <a:p>
            <a:pPr marL="571500" indent="-571500">
              <a:defRPr/>
            </a:pPr>
            <a:r>
              <a:rPr lang="en-US" sz="3200" b="1" dirty="0" smtClean="0"/>
              <a:t>5.  Application to real-world unpredictable situations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6553200" cy="838200"/>
          </a:xfrm>
        </p:spPr>
        <p:txBody>
          <a:bodyPr/>
          <a:lstStyle/>
          <a:p>
            <a:pPr algn="ctr"/>
            <a:r>
              <a:rPr lang="en-US" sz="4400" dirty="0" smtClean="0"/>
              <a:t>Levels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66800"/>
            <a:ext cx="6248400" cy="5562600"/>
          </a:xfrm>
        </p:spPr>
        <p:txBody>
          <a:bodyPr/>
          <a:lstStyle/>
          <a:p>
            <a:r>
              <a:rPr lang="en-US" sz="2400" b="1" dirty="0" smtClean="0"/>
              <a:t>KNOWLEDGE TAXONOMY</a:t>
            </a:r>
          </a:p>
          <a:p>
            <a:endParaRPr lang="en-US" b="1" dirty="0" smtClean="0"/>
          </a:p>
          <a:p>
            <a:r>
              <a:rPr lang="en-US" b="1" dirty="0" smtClean="0"/>
              <a:t>6</a:t>
            </a:r>
          </a:p>
          <a:p>
            <a:endParaRPr lang="en-US" dirty="0" smtClean="0"/>
          </a:p>
          <a:p>
            <a:r>
              <a:rPr lang="en-US" b="1" dirty="0" smtClean="0"/>
              <a:t>5</a:t>
            </a:r>
          </a:p>
          <a:p>
            <a:endParaRPr lang="en-US" dirty="0" smtClean="0"/>
          </a:p>
          <a:p>
            <a:r>
              <a:rPr lang="en-US" b="1" dirty="0" smtClean="0"/>
              <a:t>4</a:t>
            </a:r>
          </a:p>
          <a:p>
            <a:endParaRPr lang="en-US" dirty="0" smtClean="0"/>
          </a:p>
          <a:p>
            <a:r>
              <a:rPr lang="en-US" b="1" dirty="0" smtClean="0"/>
              <a:t>3</a:t>
            </a:r>
          </a:p>
          <a:p>
            <a:endParaRPr lang="en-US" dirty="0" smtClean="0"/>
          </a:p>
          <a:p>
            <a:r>
              <a:rPr lang="en-US" b="1" dirty="0" smtClean="0"/>
              <a:t>2</a:t>
            </a:r>
          </a:p>
          <a:p>
            <a:endParaRPr lang="en-US" dirty="0" smtClean="0"/>
          </a:p>
          <a:p>
            <a:r>
              <a:rPr lang="en-US" b="1" dirty="0" smtClean="0"/>
              <a:t>1	</a:t>
            </a:r>
          </a:p>
          <a:p>
            <a:r>
              <a:rPr lang="en-US" b="1" dirty="0" smtClean="0"/>
              <a:t>			1       2        3	    4	5</a:t>
            </a:r>
          </a:p>
          <a:p>
            <a:r>
              <a:rPr lang="en-US" b="1" dirty="0" smtClean="0"/>
              <a:t>				APPLICATION</a:t>
            </a:r>
          </a:p>
          <a:p>
            <a:r>
              <a:rPr lang="en-US" b="1" dirty="0" smtClean="0"/>
              <a:t>			</a:t>
            </a:r>
            <a:endParaRPr lang="en-US" b="1" dirty="0"/>
          </a:p>
        </p:txBody>
      </p:sp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2057400" y="1371600"/>
            <a:ext cx="0" cy="4038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2057400" y="5410200"/>
            <a:ext cx="4953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4114800" y="1676400"/>
            <a:ext cx="0" cy="3733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2055813" y="3810000"/>
            <a:ext cx="4954587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57400" y="1295400"/>
            <a:ext cx="4953000" cy="3478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ＭＳ Ｐゴシック" pitchFamily="34" charset="-128"/>
              </a:rPr>
              <a:t>	</a:t>
            </a:r>
            <a:r>
              <a:rPr 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ＭＳ Ｐゴシック" pitchFamily="34" charset="-128"/>
              </a:rPr>
              <a:t>	</a:t>
            </a:r>
            <a:endParaRPr lang="en-US" sz="5400" b="1" dirty="0" smtClean="0">
              <a:solidFill>
                <a:srgbClr val="33CC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ＭＳ Ｐゴシック" pitchFamily="34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ＭＳ Ｐゴシック" pitchFamily="34" charset="-128"/>
              </a:rPr>
              <a:t>High / Low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sz="3200" b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ＭＳ Ｐゴシック" pitchFamily="34" charset="-128"/>
              </a:rPr>
              <a:t>    </a:t>
            </a:r>
            <a:r>
              <a:rPr lang="en-US" sz="3200" b="1" dirty="0" smtClean="0">
                <a:solidFill>
                  <a:srgbClr val="800000"/>
                </a:solidFill>
                <a:latin typeface="Times New Roman" pitchFamily="18" charset="0"/>
                <a:ea typeface="ＭＳ Ｐゴシック" pitchFamily="34" charset="-128"/>
              </a:rPr>
              <a:t>High / High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ＭＳ Ｐゴシック" pitchFamily="34" charset="-128"/>
              </a:rPr>
              <a:t>    </a:t>
            </a:r>
            <a:r>
              <a:rPr lang="en-US" sz="5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ＭＳ Ｐゴシック" pitchFamily="34" charset="-128"/>
              </a:rPr>
              <a:t>C</a:t>
            </a:r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ＭＳ Ｐゴシック" pitchFamily="34" charset="-128"/>
              </a:rPr>
              <a:t>          </a:t>
            </a:r>
            <a:r>
              <a:rPr lang="en-US" sz="5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ＭＳ Ｐゴシック" pitchFamily="34" charset="-128"/>
              </a:rPr>
              <a:t>D</a:t>
            </a:r>
            <a:endParaRPr lang="en-US" sz="32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ＭＳ Ｐゴシック" pitchFamily="34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 smtClean="0">
                <a:solidFill>
                  <a:srgbClr val="800000"/>
                </a:solidFill>
                <a:latin typeface="Times New Roman" pitchFamily="18" charset="0"/>
                <a:ea typeface="ＭＳ Ｐゴシック" pitchFamily="34" charset="-128"/>
              </a:rPr>
              <a:t>Low / Low</a:t>
            </a:r>
            <a:r>
              <a:rPr lang="en-US" sz="8000" b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ＭＳ Ｐゴシック" pitchFamily="34" charset="-128"/>
              </a:rPr>
              <a:t>  </a:t>
            </a:r>
            <a:r>
              <a:rPr lang="en-US" sz="3200" b="1" dirty="0" smtClean="0">
                <a:solidFill>
                  <a:srgbClr val="800000"/>
                </a:solidFill>
                <a:latin typeface="Times New Roman" pitchFamily="18" charset="0"/>
                <a:ea typeface="ＭＳ Ｐゴシック" pitchFamily="34" charset="-128"/>
              </a:rPr>
              <a:t>Low / High</a:t>
            </a:r>
            <a:endParaRPr lang="en-US" sz="8000" b="1" dirty="0">
              <a:solidFill>
                <a:srgbClr val="8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514600" y="4371287"/>
            <a:ext cx="3733800" cy="233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ＭＳ Ｐゴシック" pitchFamily="34" charset="-128"/>
              </a:rPr>
              <a:t>  A</a:t>
            </a:r>
            <a:r>
              <a:rPr lang="en-US" sz="6000" dirty="0">
                <a:solidFill>
                  <a:srgbClr val="FFFF00"/>
                </a:solidFill>
                <a:latin typeface="Times New Roman" pitchFamily="18" charset="0"/>
                <a:ea typeface="ＭＳ Ｐゴシック" pitchFamily="34" charset="-128"/>
              </a:rPr>
              <a:t>		  </a:t>
            </a:r>
            <a:r>
              <a:rPr lang="en-US" sz="6000" dirty="0" smtClean="0">
                <a:solidFill>
                  <a:srgbClr val="FFFF00"/>
                </a:solidFill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sz="5400" b="1" dirty="0" smtClean="0">
                <a:solidFill>
                  <a:srgbClr val="7030A0"/>
                </a:solidFill>
                <a:latin typeface="Times New Roman" pitchFamily="18" charset="0"/>
                <a:ea typeface="ＭＳ Ｐゴシック" pitchFamily="34" charset="-128"/>
              </a:rPr>
              <a:t>B</a:t>
            </a:r>
            <a:endParaRPr lang="en-US" sz="5400" b="1" dirty="0">
              <a:solidFill>
                <a:srgbClr val="7030A0"/>
              </a:solidFill>
              <a:latin typeface="Times New Roman" pitchFamily="18" charset="0"/>
              <a:ea typeface="ＭＳ Ｐゴシック" pitchFamily="34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400" dirty="0">
                <a:solidFill>
                  <a:srgbClr val="FFFFFF"/>
                </a:solidFill>
                <a:latin typeface="Times New Roman" pitchFamily="18" charset="0"/>
                <a:ea typeface="ＭＳ Ｐゴシック" pitchFamily="34" charset="-128"/>
              </a:rPr>
              <a:t>  </a:t>
            </a:r>
            <a:r>
              <a:rPr lang="en-US" sz="5400" dirty="0" smtClean="0">
                <a:solidFill>
                  <a:srgbClr val="FFFFFF"/>
                </a:solidFill>
                <a:latin typeface="Times New Roman" pitchFamily="18" charset="0"/>
                <a:ea typeface="ＭＳ Ｐゴシック" pitchFamily="34" charset="-128"/>
              </a:rPr>
              <a:t>A</a:t>
            </a:r>
            <a:r>
              <a:rPr lang="en-US" sz="3200" dirty="0" smtClean="0">
                <a:solidFill>
                  <a:srgbClr val="FFFFFF"/>
                </a:solidFill>
                <a:latin typeface="Times New Roman" pitchFamily="18" charset="0"/>
                <a:ea typeface="ＭＳ Ｐゴシック" pitchFamily="34" charset="-128"/>
              </a:rPr>
              <a:t>1       2      </a:t>
            </a:r>
            <a:r>
              <a:rPr lang="en-US" sz="3200" dirty="0">
                <a:solidFill>
                  <a:srgbClr val="FFFFFF"/>
                </a:solidFill>
                <a:latin typeface="Times New Roman" pitchFamily="18" charset="0"/>
                <a:ea typeface="ＭＳ Ｐゴシック" pitchFamily="34" charset="-128"/>
              </a:rPr>
              <a:t>3  </a:t>
            </a:r>
            <a:r>
              <a:rPr lang="en-US" sz="3200" dirty="0" smtClean="0">
                <a:solidFill>
                  <a:srgbClr val="FFFFFF"/>
                </a:solidFill>
                <a:latin typeface="Times New Roman" pitchFamily="18" charset="0"/>
                <a:ea typeface="ＭＳ Ｐゴシック" pitchFamily="34" charset="-128"/>
              </a:rPr>
              <a:t>    </a:t>
            </a:r>
            <a:r>
              <a:rPr lang="en-US" sz="3200" dirty="0">
                <a:solidFill>
                  <a:srgbClr val="FFFFFF"/>
                </a:solidFill>
                <a:latin typeface="Times New Roman" pitchFamily="18" charset="0"/>
                <a:ea typeface="ＭＳ Ｐゴシック" pitchFamily="34" charset="-128"/>
              </a:rPr>
              <a:t>4 </a:t>
            </a:r>
            <a:r>
              <a:rPr lang="en-US" sz="3200" dirty="0" smtClean="0">
                <a:solidFill>
                  <a:srgbClr val="FFFFFF"/>
                </a:solidFill>
                <a:latin typeface="Times New Roman" pitchFamily="18" charset="0"/>
                <a:ea typeface="ＭＳ Ｐゴシック" pitchFamily="34" charset="-128"/>
              </a:rPr>
              <a:t>       5   </a:t>
            </a:r>
            <a:endParaRPr lang="en-US" sz="6000" dirty="0">
              <a:solidFill>
                <a:srgbClr val="FFFFFF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355725" y="2765425"/>
            <a:ext cx="442429" cy="708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dirty="0">
                <a:solidFill>
                  <a:srgbClr val="FFFFFF"/>
                </a:solidFill>
                <a:latin typeface="Times New Roman" pitchFamily="18" charset="0"/>
                <a:ea typeface="ＭＳ Ｐゴシック" pitchFamily="34" charset="-128"/>
              </a:rPr>
              <a:t>4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355725" y="2155825"/>
            <a:ext cx="442429" cy="708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dirty="0">
                <a:solidFill>
                  <a:srgbClr val="FFFFFF"/>
                </a:solidFill>
                <a:latin typeface="Times New Roman" pitchFamily="18" charset="0"/>
                <a:ea typeface="ＭＳ Ｐゴシック" pitchFamily="34" charset="-128"/>
              </a:rPr>
              <a:t>5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355725" y="3451225"/>
            <a:ext cx="442429" cy="708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dirty="0">
                <a:solidFill>
                  <a:srgbClr val="FFFFFF"/>
                </a:solidFill>
                <a:latin typeface="Times New Roman" pitchFamily="18" charset="0"/>
                <a:ea typeface="ＭＳ Ｐゴシック" pitchFamily="34" charset="-128"/>
              </a:rPr>
              <a:t>3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355725" y="4137025"/>
            <a:ext cx="442429" cy="708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dirty="0">
                <a:solidFill>
                  <a:srgbClr val="FFFFFF"/>
                </a:solidFill>
                <a:latin typeface="Times New Roman" pitchFamily="18" charset="0"/>
                <a:ea typeface="ＭＳ Ｐゴシック" pitchFamily="34" charset="-128"/>
              </a:rPr>
              <a:t>2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355725" y="4746625"/>
            <a:ext cx="442429" cy="708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dirty="0">
                <a:solidFill>
                  <a:srgbClr val="FFFFFF"/>
                </a:solidFill>
                <a:latin typeface="Times New Roman" pitchFamily="18" charset="0"/>
                <a:ea typeface="ＭＳ Ｐゴシック" pitchFamily="34" charset="-128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6553200" cy="838200"/>
          </a:xfrm>
        </p:spPr>
        <p:txBody>
          <a:bodyPr/>
          <a:lstStyle/>
          <a:p>
            <a:pPr algn="ctr"/>
            <a:r>
              <a:rPr lang="en-US" dirty="0" smtClean="0"/>
              <a:t>Application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6781800" cy="5715000"/>
          </a:xfrm>
        </p:spPr>
        <p:txBody>
          <a:bodyPr/>
          <a:lstStyle/>
          <a:p>
            <a:pPr algn="ctr">
              <a:buNone/>
            </a:pPr>
            <a:r>
              <a:rPr lang="en-US" sz="2400" b="1" i="1" dirty="0" smtClean="0">
                <a:solidFill>
                  <a:schemeClr val="bg1"/>
                </a:solidFill>
              </a:rPr>
              <a:t>Categorize each example according to the </a:t>
            </a:r>
          </a:p>
          <a:p>
            <a:pPr algn="ctr">
              <a:buNone/>
            </a:pPr>
            <a:r>
              <a:rPr lang="en-US" sz="2400" b="1" i="1" dirty="0" smtClean="0">
                <a:solidFill>
                  <a:schemeClr val="bg1"/>
                </a:solidFill>
              </a:rPr>
              <a:t>application model. </a:t>
            </a:r>
          </a:p>
          <a:p>
            <a:pPr algn="ctr">
              <a:buNone/>
            </a:pPr>
            <a:endParaRPr lang="en-US" sz="2400" b="1" i="1" dirty="0" smtClean="0">
              <a:solidFill>
                <a:schemeClr val="bg1"/>
              </a:solidFill>
            </a:endParaRPr>
          </a:p>
          <a:p>
            <a:pPr lvl="0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Look at this brochure you received</a:t>
            </a:r>
          </a:p>
          <a:p>
            <a:pPr lvl="0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for a back-to-school sale.  Write a</a:t>
            </a:r>
          </a:p>
          <a:p>
            <a:pPr lvl="0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note to your parent telling which of</a:t>
            </a:r>
          </a:p>
          <a:p>
            <a:pPr lvl="0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these school supplies you need for</a:t>
            </a:r>
          </a:p>
          <a:p>
            <a:pPr lvl="0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your classes and what colors </a:t>
            </a:r>
          </a:p>
          <a:p>
            <a:pPr lvl="0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you prefer.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      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6553200" cy="990600"/>
          </a:xfrm>
        </p:spPr>
        <p:txBody>
          <a:bodyPr/>
          <a:lstStyle/>
          <a:p>
            <a:pPr algn="ctr"/>
            <a:r>
              <a:rPr lang="en-US" sz="4000" b="1" dirty="0" smtClean="0">
                <a:latin typeface="Palatino Linotype" pitchFamily="18" charset="0"/>
              </a:rPr>
              <a:t>Presentation Goal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6934200" cy="5715000"/>
          </a:xfrm>
        </p:spPr>
        <p:txBody>
          <a:bodyPr/>
          <a:lstStyle/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 the end of the session, participants will </a:t>
            </a:r>
          </a:p>
          <a:p>
            <a:endParaRPr lang="en-US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understand the alignment of the Common Core State Standards (CCSS) with the National Standards for Learning Languages (NSLL)</a:t>
            </a:r>
          </a:p>
          <a:p>
            <a:pPr>
              <a:buNone/>
            </a:pPr>
            <a:endParaRPr lang="en-US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how the CCSS present an advocacy tool for FL education</a:t>
            </a:r>
          </a:p>
          <a:p>
            <a:pPr>
              <a:buNone/>
            </a:pPr>
            <a:endParaRPr lang="en-US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how to apply the Rigor and 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Relevance framework to assess 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instructional strategies</a:t>
            </a:r>
          </a:p>
          <a:p>
            <a:pPr>
              <a:buNone/>
            </a:pP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6553200" cy="1066800"/>
          </a:xfrm>
        </p:spPr>
        <p:txBody>
          <a:bodyPr/>
          <a:lstStyle/>
          <a:p>
            <a:pPr algn="ctr"/>
            <a:r>
              <a:rPr lang="en-US" dirty="0" smtClean="0"/>
              <a:t>Application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6553200" cy="5638800"/>
          </a:xfrm>
        </p:spPr>
        <p:txBody>
          <a:bodyPr/>
          <a:lstStyle/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You and your partner each list the</a:t>
            </a:r>
          </a:p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activities you are planning for the next</a:t>
            </a:r>
          </a:p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week. Make one weekly calendar</a:t>
            </a:r>
          </a:p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including the days and times.  Then</a:t>
            </a:r>
          </a:p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write down all the activities you each</a:t>
            </a:r>
          </a:p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listed, with your names next to the</a:t>
            </a:r>
          </a:p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activity.  Discuss the upcoming</a:t>
            </a:r>
          </a:p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activities, asking and answering</a:t>
            </a:r>
          </a:p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questions.</a:t>
            </a:r>
          </a:p>
          <a:p>
            <a:r>
              <a:rPr lang="en-US" dirty="0" smtClean="0"/>
              <a:t> 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/ High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65532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One person has been searching the Internet for a good price for CDs on E-Bay for over an hour.  The other person needs to do research for a school project.  Discuss who should be using the computer now—the person who is looking for music or the person who needs to do research for the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school.  Support your choice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with several reasons.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80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14800" y="1371600"/>
            <a:ext cx="5181600" cy="41148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sz="4800" b="1" dirty="0" smtClean="0">
                <a:solidFill>
                  <a:schemeClr val="bg1"/>
                </a:solidFill>
                <a:latin typeface="Palatino Linotype" pitchFamily="18" charset="0"/>
              </a:rPr>
              <a:t>WORLD LANGUAGES: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Ensuring success for all other content areas is at the CORE of what we do!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14800" y="1143000"/>
            <a:ext cx="4572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Remember—it’s not what YOU do in front of the class; it’s what YOUR STUDENTS do independently of you.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6553200" cy="838200"/>
          </a:xfrm>
        </p:spPr>
        <p:txBody>
          <a:bodyPr/>
          <a:lstStyle/>
          <a:p>
            <a:pPr algn="ctr"/>
            <a:r>
              <a:rPr lang="en-US" sz="4800" dirty="0" smtClean="0">
                <a:latin typeface="Palatino Linotype" pitchFamily="18" charset="0"/>
              </a:rPr>
              <a:t>References</a:t>
            </a:r>
            <a:endParaRPr lang="en-US" sz="48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Bowles, F. A. (2012).  </a:t>
            </a:r>
            <a:r>
              <a:rPr lang="en-US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Common Core and World Languages: Not So Uncommon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Retrieved from www.planetgnosis.com</a:t>
            </a: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Common Core State Standards.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(2012). http://www.corestandards.org/</a:t>
            </a:r>
            <a:endParaRPr lang="en-US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International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Center for Leadership in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Education. (2012). </a:t>
            </a:r>
            <a:r>
              <a:rPr lang="en-US" sz="24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Rigor/Relevance Framework</a:t>
            </a:r>
            <a:r>
              <a:rPr lang="en-US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®.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Retrieved from http://www.leadered.com/rrr.html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8660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81400" y="1905000"/>
            <a:ext cx="5410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Thank you for coming to our presentation!</a:t>
            </a: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stephen_adamson@rocketmail.com</a:t>
            </a: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fbowles@uark.edu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dirty="0" smtClean="0">
                <a:latin typeface="Palatino Linotype" pitchFamily="18" charset="0"/>
              </a:rPr>
              <a:t>FACT or FICTION?</a:t>
            </a:r>
            <a:endParaRPr lang="en-US" sz="4800" b="1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6553200" cy="4724400"/>
          </a:xfrm>
        </p:spPr>
        <p:txBody>
          <a:bodyPr/>
          <a:lstStyle/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The CCSS were created by the U. S.</a:t>
            </a:r>
          </a:p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Department of Education.</a:t>
            </a:r>
          </a:p>
          <a:p>
            <a:pPr>
              <a:buNone/>
            </a:pPr>
            <a:endParaRPr lang="en-US" sz="24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FICTION</a:t>
            </a:r>
          </a:p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The CCSS were created by a state-led</a:t>
            </a:r>
          </a:p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effort coordinated by the National </a:t>
            </a:r>
          </a:p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Governor’s Association and the </a:t>
            </a:r>
          </a:p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Council of Chief State School</a:t>
            </a:r>
          </a:p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Officers.</a:t>
            </a:r>
          </a:p>
          <a:p>
            <a:endParaRPr lang="en-US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 smtClean="0">
                <a:latin typeface="Palatino Linotype" pitchFamily="18" charset="0"/>
              </a:rPr>
              <a:t>FACT or FICTION?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Only a few states have adopted the </a:t>
            </a:r>
          </a:p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CCSS.</a:t>
            </a:r>
          </a:p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FICTION</a:t>
            </a:r>
          </a:p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45 states and 3 territories</a:t>
            </a:r>
          </a:p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(Guam, Northern Mariana</a:t>
            </a:r>
          </a:p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Islands, and U.S. Virgin</a:t>
            </a:r>
          </a:p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Islands)have adopted CCSS.</a:t>
            </a:r>
          </a:p>
          <a:p>
            <a:pPr>
              <a:buNone/>
            </a:pPr>
            <a:endParaRPr lang="en-US" sz="3200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 smtClean="0">
                <a:latin typeface="Palatino Linotype" pitchFamily="18" charset="0"/>
              </a:rPr>
              <a:t>FACT or FICTION?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6553200" cy="4724400"/>
          </a:xfrm>
        </p:spPr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The CCSS offer a prescribed way</a:t>
            </a:r>
          </a:p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to teach.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FICTION</a:t>
            </a:r>
          </a:p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Local educators will decide how to meet</a:t>
            </a:r>
          </a:p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the standards and teachers will </a:t>
            </a:r>
          </a:p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decide how to develop lesson</a:t>
            </a:r>
          </a:p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plans and tailor instruction for</a:t>
            </a:r>
          </a:p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their own classrooms.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 smtClean="0">
                <a:latin typeface="Palatino Linotype" pitchFamily="18" charset="0"/>
              </a:rPr>
              <a:t>FACT or FICTION?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The CCSS will replace the current</a:t>
            </a:r>
          </a:p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state standards for math and ELAs.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FACT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--though many of the</a:t>
            </a:r>
          </a:p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standards already align with</a:t>
            </a:r>
          </a:p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the CCSS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 smtClean="0">
                <a:latin typeface="Palatino Linotype" pitchFamily="18" charset="0"/>
              </a:rPr>
              <a:t>FACT or FICTION?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6553200" cy="4800600"/>
          </a:xfrm>
        </p:spPr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The CCSS  focus on skills and not</a:t>
            </a:r>
          </a:p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on content.</a:t>
            </a:r>
          </a:p>
          <a:p>
            <a:pPr>
              <a:buNone/>
            </a:pPr>
            <a:r>
              <a:rPr lang="en-US" sz="4400" dirty="0" smtClean="0">
                <a:solidFill>
                  <a:schemeClr val="bg1"/>
                </a:solidFill>
              </a:rPr>
              <a:t>FICTION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ELAs include Classic  myths and stories from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around the world, America’s Founding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Documents, foundational American lit,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 and Shakespeare.</a:t>
            </a:r>
            <a:r>
              <a:rPr lang="en-US" sz="1800" dirty="0" smtClean="0">
                <a:solidFill>
                  <a:schemeClr val="bg1"/>
                </a:solidFill>
              </a:rPr>
              <a:t> (See</a:t>
            </a:r>
          </a:p>
          <a:p>
            <a:pPr>
              <a:buNone/>
            </a:pPr>
            <a:r>
              <a:rPr lang="en-US" sz="1800" dirty="0" smtClean="0">
                <a:solidFill>
                  <a:schemeClr val="bg1"/>
                </a:solidFill>
                <a:hlinkClick r:id="rId2"/>
              </a:rPr>
              <a:t>http://www.corestandards.org/assets/Publishers_Criteria_</a:t>
            </a:r>
          </a:p>
          <a:p>
            <a:pPr>
              <a:buNone/>
            </a:pPr>
            <a:r>
              <a:rPr lang="en-US" sz="1800" dirty="0" smtClean="0">
                <a:solidFill>
                  <a:schemeClr val="bg1"/>
                </a:solidFill>
                <a:hlinkClick r:id="rId2"/>
              </a:rPr>
              <a:t>or_3-12.pdf</a:t>
            </a:r>
            <a:r>
              <a:rPr lang="en-US" sz="1800" dirty="0" smtClean="0">
                <a:solidFill>
                  <a:schemeClr val="bg1"/>
                </a:solidFill>
              </a:rPr>
              <a:t> for publishers’ criteria)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 smtClean="0">
                <a:latin typeface="Palatino Linotype" pitchFamily="18" charset="0"/>
              </a:rPr>
              <a:t>FACT or FICTION?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The CCSS do not include a </a:t>
            </a:r>
          </a:p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prescribed reading list.</a:t>
            </a:r>
          </a:p>
          <a:p>
            <a:pPr>
              <a:buNone/>
            </a:pPr>
            <a:r>
              <a:rPr lang="en-US" sz="4400" dirty="0" smtClean="0">
                <a:solidFill>
                  <a:schemeClr val="bg1"/>
                </a:solidFill>
              </a:rPr>
              <a:t>FACT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The CCSS include sample texts that 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demonstrate the level of text complexity with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the learning demands set out in the 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Standards.  Teachers can decide 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what texts to use.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 smtClean="0">
                <a:latin typeface="Palatino Linotype" pitchFamily="18" charset="0"/>
              </a:rPr>
              <a:t>FACT or FICTION?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6781800" cy="4876800"/>
          </a:xfrm>
        </p:spPr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I will have to teach  social studies</a:t>
            </a:r>
          </a:p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and science in addition to language.</a:t>
            </a:r>
          </a:p>
          <a:p>
            <a:pPr>
              <a:buNone/>
            </a:pPr>
            <a:r>
              <a:rPr lang="en-US" sz="4400" dirty="0" smtClean="0">
                <a:solidFill>
                  <a:schemeClr val="bg1"/>
                </a:solidFill>
              </a:rPr>
              <a:t>FICTION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The CCSS state that in meeting the literacy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standards in grades 6-12, a balance of texts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across the curriculum include 1/3 each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of literary, social studies/history,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and science.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F_GlobalRea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Design">
      <a:majorFont>
        <a:latin typeface="Arial Black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A2BF34B-0DFA-41DE-9A38-B419334A7D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AF_GlobalRead</Template>
  <TotalTime>498</TotalTime>
  <Words>1087</Words>
  <Application>Microsoft Office PowerPoint</Application>
  <PresentationFormat>On-screen Show (4:3)</PresentationFormat>
  <Paragraphs>253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AF_GlobalRead</vt:lpstr>
      <vt:lpstr> Many  Languages:   One  Core  Mr. Stephen R. Adamson and Dr. Freddie A. Bowles </vt:lpstr>
      <vt:lpstr>Presentation Goal </vt:lpstr>
      <vt:lpstr>FACT or FICTION?</vt:lpstr>
      <vt:lpstr>FACT or FICTION?</vt:lpstr>
      <vt:lpstr>FACT or FICTION?</vt:lpstr>
      <vt:lpstr>FACT or FICTION?</vt:lpstr>
      <vt:lpstr>FACT or FICTION?</vt:lpstr>
      <vt:lpstr>FACT or FICTION?</vt:lpstr>
      <vt:lpstr>FACT or FICTION?</vt:lpstr>
      <vt:lpstr>FACT or FICTION?</vt:lpstr>
      <vt:lpstr>CCSS AND LANGUAGE LEARNING</vt:lpstr>
      <vt:lpstr>CCSS and Language Learning: Reading, Writing, Speaking, Listening </vt:lpstr>
      <vt:lpstr>CCSS and Language Learning: Reading, Writing, Speaking, Listening</vt:lpstr>
      <vt:lpstr>CCSS, NSLL, and Instruction </vt:lpstr>
      <vt:lpstr>Rigor/Relevance Framework </vt:lpstr>
      <vt:lpstr> Knowledge Taxonomy</vt:lpstr>
      <vt:lpstr>Application Model</vt:lpstr>
      <vt:lpstr>Levels</vt:lpstr>
      <vt:lpstr>Application Model</vt:lpstr>
      <vt:lpstr>Application Model</vt:lpstr>
      <vt:lpstr>High / High Example</vt:lpstr>
      <vt:lpstr>    WORLD LANGUAGES:  Ensuring success for all other content areas is at the CORE of what we do!     </vt:lpstr>
      <vt:lpstr>PowerPoint Presentation</vt:lpstr>
      <vt:lpstr>References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 Core &amp;  World Languages</dc:title>
  <dc:creator>tulipan</dc:creator>
  <cp:lastModifiedBy>Eb</cp:lastModifiedBy>
  <cp:revision>34</cp:revision>
  <cp:lastPrinted>2012-10-02T18:25:59Z</cp:lastPrinted>
  <dcterms:created xsi:type="dcterms:W3CDTF">2012-10-02T01:17:02Z</dcterms:created>
  <dcterms:modified xsi:type="dcterms:W3CDTF">2012-11-15T16:41:15Z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TC103367929990</vt:lpwstr>
  </property>
</Properties>
</file>