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5" r:id="rId3"/>
    <p:sldId id="256" r:id="rId4"/>
    <p:sldId id="265" r:id="rId5"/>
    <p:sldId id="264" r:id="rId6"/>
    <p:sldId id="266" r:id="rId7"/>
    <p:sldId id="262" r:id="rId8"/>
    <p:sldId id="267" r:id="rId9"/>
    <p:sldId id="258" r:id="rId10"/>
    <p:sldId id="268" r:id="rId11"/>
    <p:sldId id="259" r:id="rId12"/>
    <p:sldId id="269" r:id="rId13"/>
    <p:sldId id="260" r:id="rId14"/>
    <p:sldId id="270" r:id="rId15"/>
    <p:sldId id="261" r:id="rId16"/>
    <p:sldId id="273" r:id="rId17"/>
    <p:sldId id="274" r:id="rId18"/>
    <p:sldId id="271" r:id="rId19"/>
    <p:sldId id="263" r:id="rId20"/>
    <p:sldId id="272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4" autoAdjust="0"/>
    <p:restoredTop sz="94660"/>
  </p:normalViewPr>
  <p:slideViewPr>
    <p:cSldViewPr>
      <p:cViewPr varScale="1">
        <p:scale>
          <a:sx n="65" d="100"/>
          <a:sy n="65" d="100"/>
        </p:scale>
        <p:origin x="-82" y="-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5A5E8575-24FE-48C5-9874-77C4D4C89A04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971699E-585A-4B38-A6AC-B6BF6FEFBE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5E8575-24FE-48C5-9874-77C4D4C89A04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1699E-585A-4B38-A6AC-B6BF6FEFBE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5E8575-24FE-48C5-9874-77C4D4C89A04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1699E-585A-4B38-A6AC-B6BF6FEFBE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5E8575-24FE-48C5-9874-77C4D4C89A04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1699E-585A-4B38-A6AC-B6BF6FEFBE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5E8575-24FE-48C5-9874-77C4D4C89A04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1699E-585A-4B38-A6AC-B6BF6FEFBE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5E8575-24FE-48C5-9874-77C4D4C89A04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1699E-585A-4B38-A6AC-B6BF6FEFBE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5E8575-24FE-48C5-9874-77C4D4C89A04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1699E-585A-4B38-A6AC-B6BF6FEFBE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5E8575-24FE-48C5-9874-77C4D4C89A04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1699E-585A-4B38-A6AC-B6BF6FEFBE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5E8575-24FE-48C5-9874-77C4D4C89A04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1699E-585A-4B38-A6AC-B6BF6FEFBE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5E8575-24FE-48C5-9874-77C4D4C89A04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1699E-585A-4B38-A6AC-B6BF6FEFBE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5E8575-24FE-48C5-9874-77C4D4C89A04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1699E-585A-4B38-A6AC-B6BF6FEFBE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5A5E8575-24FE-48C5-9874-77C4D4C89A04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F971699E-585A-4B38-A6AC-B6BF6FEFBE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restandards.org/assets/Publishers_Criteria_for_3-12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estandards.org/assets/CoreFacts.pdf" TargetMode="External"/><Relationship Id="rId2" Type="http://schemas.openxmlformats.org/officeDocument/2006/relationships/hyperlink" Target="http://www.corestandards.org/frequently-asked-question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fbowles@uark.edu" TargetMode="External"/><Relationship Id="rId2" Type="http://schemas.openxmlformats.org/officeDocument/2006/relationships/hyperlink" Target="mailto:stephen_adamson@rocket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57200"/>
            <a:ext cx="7848600" cy="2895600"/>
          </a:xfrm>
        </p:spPr>
        <p:txBody>
          <a:bodyPr/>
          <a:lstStyle/>
          <a:p>
            <a:pPr algn="ctr"/>
            <a:r>
              <a:rPr lang="en-US" b="1" i="1" dirty="0" smtClean="0"/>
              <a:t>F</a:t>
            </a:r>
            <a:r>
              <a:rPr lang="en-US" b="1" i="1" dirty="0" smtClean="0"/>
              <a:t>oreign Language </a:t>
            </a:r>
            <a:br>
              <a:rPr lang="en-US" b="1" i="1" dirty="0" smtClean="0"/>
            </a:br>
            <a:r>
              <a:rPr lang="en-US" b="1" i="1" dirty="0" smtClean="0"/>
              <a:t>and the</a:t>
            </a:r>
            <a:br>
              <a:rPr lang="en-US" b="1" i="1" dirty="0" smtClean="0"/>
            </a:br>
            <a:r>
              <a:rPr lang="en-US" b="1" i="1" dirty="0" smtClean="0"/>
              <a:t>Common </a:t>
            </a:r>
            <a:r>
              <a:rPr lang="en-US" sz="3200" b="1" i="1" dirty="0" smtClean="0"/>
              <a:t>Core</a:t>
            </a:r>
            <a:r>
              <a:rPr lang="en-US" b="1" i="1" dirty="0" smtClean="0"/>
              <a:t>: Not So Uncommon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Dr. Freddie A. Bowles</a:t>
            </a:r>
            <a:br>
              <a:rPr lang="en-US" sz="2400" dirty="0" smtClean="0"/>
            </a:br>
            <a:r>
              <a:rPr lang="en-US" sz="2400" dirty="0" smtClean="0"/>
              <a:t>Mr. Stephen R. Adamson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81400"/>
            <a:ext cx="5256213" cy="2819400"/>
          </a:xfrm>
        </p:spPr>
        <p:txBody>
          <a:bodyPr/>
          <a:lstStyle/>
          <a:p>
            <a:pPr algn="ctr"/>
            <a:r>
              <a:rPr lang="en-US" sz="2400" b="1" dirty="0" smtClean="0"/>
              <a:t>District III </a:t>
            </a:r>
          </a:p>
          <a:p>
            <a:pPr algn="ctr"/>
            <a:r>
              <a:rPr lang="en-US" b="1" dirty="0" smtClean="0"/>
              <a:t>A</a:t>
            </a:r>
            <a:r>
              <a:rPr lang="en-US" sz="2400" dirty="0" smtClean="0"/>
              <a:t>rkansas </a:t>
            </a:r>
            <a:r>
              <a:rPr lang="en-US" b="1" dirty="0" smtClean="0"/>
              <a:t>F</a:t>
            </a:r>
            <a:r>
              <a:rPr lang="en-US" sz="2400" dirty="0" smtClean="0"/>
              <a:t>oreign </a:t>
            </a:r>
            <a:r>
              <a:rPr lang="en-US" b="1" dirty="0" smtClean="0"/>
              <a:t>L</a:t>
            </a:r>
            <a:r>
              <a:rPr lang="en-US" sz="2400" dirty="0" smtClean="0"/>
              <a:t>anguage </a:t>
            </a:r>
            <a:r>
              <a:rPr lang="en-US" b="1" dirty="0" smtClean="0"/>
              <a:t>T</a:t>
            </a:r>
            <a:r>
              <a:rPr lang="en-US" sz="2400" dirty="0" smtClean="0"/>
              <a:t>eachers </a:t>
            </a:r>
            <a:r>
              <a:rPr lang="en-US" b="1" dirty="0" smtClean="0"/>
              <a:t>A</a:t>
            </a:r>
            <a:r>
              <a:rPr lang="en-US" sz="2400" dirty="0" smtClean="0"/>
              <a:t>ssociation</a:t>
            </a:r>
          </a:p>
          <a:p>
            <a:pPr algn="ctr"/>
            <a:r>
              <a:rPr lang="en-US" sz="2400" dirty="0" smtClean="0"/>
              <a:t>Har-Ber High School</a:t>
            </a:r>
          </a:p>
          <a:p>
            <a:pPr algn="ctr"/>
            <a:r>
              <a:rPr lang="en-US" sz="2400" dirty="0" smtClean="0"/>
              <a:t>Springdale, Arkansas</a:t>
            </a:r>
          </a:p>
          <a:p>
            <a:pPr algn="ctr"/>
            <a:r>
              <a:rPr lang="en-US" sz="2400" dirty="0" smtClean="0"/>
              <a:t>June 5, 2012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1219200"/>
            <a:ext cx="63246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The CCSS will replace the current state standards for math and ELAs.</a:t>
            </a:r>
            <a:endParaRPr lang="en-US" sz="4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21336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3048001"/>
            <a:ext cx="5257800" cy="2286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—though many of the</a:t>
            </a:r>
          </a:p>
          <a:p>
            <a:pPr>
              <a:buNone/>
            </a:pPr>
            <a:r>
              <a:rPr lang="en-US" dirty="0" smtClean="0"/>
              <a:t>standards already align with</a:t>
            </a:r>
          </a:p>
          <a:p>
            <a:pPr>
              <a:buNone/>
            </a:pPr>
            <a:r>
              <a:rPr lang="en-US" dirty="0" smtClean="0"/>
              <a:t>the CCSS.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743200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400" dirty="0" smtClean="0"/>
              <a:t>The CCSS  focus on skills and not on content.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1295400"/>
          </a:xfrm>
        </p:spPr>
        <p:txBody>
          <a:bodyPr/>
          <a:lstStyle/>
          <a:p>
            <a:r>
              <a:rPr lang="en-US" dirty="0" smtClean="0"/>
              <a:t>FICTION!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5257800" cy="4724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ELAs include Classic  myths</a:t>
            </a:r>
          </a:p>
          <a:p>
            <a:pPr>
              <a:buNone/>
            </a:pPr>
            <a:r>
              <a:rPr lang="en-US" dirty="0" smtClean="0"/>
              <a:t>and stories from around the</a:t>
            </a:r>
          </a:p>
          <a:p>
            <a:pPr>
              <a:buNone/>
            </a:pPr>
            <a:r>
              <a:rPr lang="en-US" dirty="0" smtClean="0"/>
              <a:t>world, America’s Founding</a:t>
            </a:r>
          </a:p>
          <a:p>
            <a:pPr>
              <a:buNone/>
            </a:pPr>
            <a:r>
              <a:rPr lang="en-US" dirty="0" smtClean="0"/>
              <a:t>Documents, foundational</a:t>
            </a:r>
          </a:p>
          <a:p>
            <a:pPr>
              <a:buNone/>
            </a:pPr>
            <a:r>
              <a:rPr lang="en-US" dirty="0" smtClean="0"/>
              <a:t>American lit, and</a:t>
            </a:r>
          </a:p>
          <a:p>
            <a:pPr>
              <a:buNone/>
            </a:pPr>
            <a:r>
              <a:rPr lang="en-US" dirty="0" smtClean="0"/>
              <a:t>Shakespeare by using the</a:t>
            </a:r>
          </a:p>
          <a:p>
            <a:pPr>
              <a:buNone/>
            </a:pPr>
            <a:r>
              <a:rPr lang="en-US" dirty="0" smtClean="0"/>
              <a:t>four skills.</a:t>
            </a:r>
          </a:p>
          <a:p>
            <a:pPr>
              <a:buNone/>
            </a:pPr>
            <a:r>
              <a:rPr lang="en-US" sz="1400" dirty="0" smtClean="0"/>
              <a:t> (See</a:t>
            </a:r>
          </a:p>
          <a:p>
            <a:pPr>
              <a:buNone/>
            </a:pPr>
            <a:r>
              <a:rPr lang="en-US" sz="1400" dirty="0" smtClean="0">
                <a:hlinkClick r:id="rId2"/>
              </a:rPr>
              <a:t>http://www.corestandards.org/assets/Publishers_Criteria_</a:t>
            </a:r>
          </a:p>
          <a:p>
            <a:pPr>
              <a:buNone/>
            </a:pPr>
            <a:r>
              <a:rPr lang="en-US" sz="1400" dirty="0" smtClean="0">
                <a:hlinkClick r:id="rId2"/>
              </a:rPr>
              <a:t>or_3-12.pdf</a:t>
            </a:r>
            <a:r>
              <a:rPr lang="en-US" sz="1400" dirty="0" smtClean="0"/>
              <a:t> for publishers’ criteria)</a:t>
            </a:r>
            <a:r>
              <a:rPr lang="en-US" dirty="0" smtClean="0"/>
              <a:t> 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2133600"/>
            <a:ext cx="675697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/>
              <a:t>The CCSS don’t include </a:t>
            </a:r>
          </a:p>
          <a:p>
            <a:r>
              <a:rPr lang="en-US" sz="4400" dirty="0" smtClean="0"/>
              <a:t>a reading list.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6994525" cy="1143000"/>
          </a:xfrm>
        </p:spPr>
        <p:txBody>
          <a:bodyPr/>
          <a:lstStyle/>
          <a:p>
            <a:r>
              <a:rPr lang="en-US" dirty="0" smtClean="0"/>
              <a:t>FACT!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524" y="2057400"/>
            <a:ext cx="5578475" cy="4068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CCSS include sample</a:t>
            </a:r>
          </a:p>
          <a:p>
            <a:pPr>
              <a:buNone/>
            </a:pPr>
            <a:r>
              <a:rPr lang="en-US" dirty="0" smtClean="0"/>
              <a:t>texts that demonstrate the</a:t>
            </a:r>
          </a:p>
          <a:p>
            <a:pPr>
              <a:buNone/>
            </a:pPr>
            <a:r>
              <a:rPr lang="en-US" dirty="0" smtClean="0"/>
              <a:t>level of text complexity with</a:t>
            </a:r>
          </a:p>
          <a:p>
            <a:pPr>
              <a:buNone/>
            </a:pPr>
            <a:r>
              <a:rPr lang="en-US" dirty="0" smtClean="0"/>
              <a:t>the learning demands set out</a:t>
            </a:r>
          </a:p>
          <a:p>
            <a:pPr>
              <a:buNone/>
            </a:pPr>
            <a:r>
              <a:rPr lang="en-US" dirty="0" smtClean="0"/>
              <a:t>in the Standards.  Teachers</a:t>
            </a:r>
          </a:p>
          <a:p>
            <a:pPr>
              <a:buNone/>
            </a:pPr>
            <a:r>
              <a:rPr lang="en-US" dirty="0" smtClean="0"/>
              <a:t>can decide what texts to use.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2057400"/>
            <a:ext cx="533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I will have to teach  social studies and science in addition to language.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FICTION!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524" y="1981200"/>
            <a:ext cx="5807075" cy="4144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CCSS state that in</a:t>
            </a:r>
          </a:p>
          <a:p>
            <a:pPr>
              <a:buNone/>
            </a:pPr>
            <a:r>
              <a:rPr lang="en-US" dirty="0" smtClean="0"/>
              <a:t>meeting the literacy</a:t>
            </a:r>
          </a:p>
          <a:p>
            <a:pPr>
              <a:buNone/>
            </a:pPr>
            <a:r>
              <a:rPr lang="en-US" dirty="0" smtClean="0"/>
              <a:t>standards in grades 6-12, a</a:t>
            </a:r>
          </a:p>
          <a:p>
            <a:pPr>
              <a:buNone/>
            </a:pPr>
            <a:r>
              <a:rPr lang="en-US" dirty="0" smtClean="0"/>
              <a:t>balance of texts across the</a:t>
            </a:r>
          </a:p>
          <a:p>
            <a:pPr>
              <a:buNone/>
            </a:pPr>
            <a:r>
              <a:rPr lang="en-US" dirty="0" smtClean="0"/>
              <a:t>curriculum include 1/3 each</a:t>
            </a:r>
          </a:p>
          <a:p>
            <a:pPr>
              <a:buNone/>
            </a:pPr>
            <a:r>
              <a:rPr lang="en-US" dirty="0" smtClean="0"/>
              <a:t>of literary, social studies/history,</a:t>
            </a:r>
          </a:p>
          <a:p>
            <a:pPr>
              <a:buNone/>
            </a:pPr>
            <a:r>
              <a:rPr lang="en-US" dirty="0" smtClean="0"/>
              <a:t>and science.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1981200"/>
            <a:ext cx="613180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/>
              <a:t>The CCSS are </a:t>
            </a:r>
          </a:p>
          <a:p>
            <a:r>
              <a:rPr lang="en-US" sz="4400" dirty="0" smtClean="0"/>
              <a:t>a national curriculum.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375525" cy="1143000"/>
          </a:xfrm>
        </p:spPr>
        <p:txBody>
          <a:bodyPr/>
          <a:lstStyle/>
          <a:p>
            <a:r>
              <a:rPr lang="en-US" dirty="0" smtClean="0"/>
              <a:t>FICTION!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524" y="2057400"/>
            <a:ext cx="5502275" cy="4068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standards are a clear set</a:t>
            </a:r>
          </a:p>
          <a:p>
            <a:pPr>
              <a:buNone/>
            </a:pPr>
            <a:r>
              <a:rPr lang="en-US" dirty="0" smtClean="0"/>
              <a:t>of shared goals and</a:t>
            </a:r>
          </a:p>
          <a:p>
            <a:pPr>
              <a:buNone/>
            </a:pPr>
            <a:r>
              <a:rPr lang="en-US" dirty="0" smtClean="0"/>
              <a:t>expectations for what</a:t>
            </a:r>
          </a:p>
          <a:p>
            <a:pPr>
              <a:buNone/>
            </a:pPr>
            <a:r>
              <a:rPr lang="en-US" dirty="0" smtClean="0"/>
              <a:t>knowledge and skills will help</a:t>
            </a:r>
          </a:p>
          <a:p>
            <a:pPr>
              <a:buNone/>
            </a:pPr>
            <a:r>
              <a:rPr lang="en-US" dirty="0" smtClean="0"/>
              <a:t>our students succeed.  Local</a:t>
            </a:r>
          </a:p>
          <a:p>
            <a:pPr>
              <a:buNone/>
            </a:pPr>
            <a:r>
              <a:rPr lang="en-US" dirty="0" smtClean="0"/>
              <a:t>educators decide how CCSS</a:t>
            </a:r>
          </a:p>
          <a:p>
            <a:pPr>
              <a:buNone/>
            </a:pPr>
            <a:r>
              <a:rPr lang="en-US" dirty="0" smtClean="0"/>
              <a:t>will be met.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WordArt 8"/>
          <p:cNvSpPr>
            <a:spLocks noChangeArrowheads="1" noChangeShapeType="1" noTextEdit="1"/>
          </p:cNvSpPr>
          <p:nvPr/>
        </p:nvSpPr>
        <p:spPr bwMode="auto">
          <a:xfrm>
            <a:off x="2362200" y="1981200"/>
            <a:ext cx="2819400" cy="9525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38862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rtl="0"/>
            <a:r>
              <a:rPr lang="en-US" sz="2400" i="1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  <a:latin typeface="Impact"/>
              </a:rPr>
              <a:t>Close reading</a:t>
            </a:r>
            <a:endParaRPr lang="en-US" sz="2400" i="1" kern="10" spc="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effectLst/>
              <a:latin typeface="Impact"/>
            </a:endParaRPr>
          </a:p>
        </p:txBody>
      </p:sp>
      <p:sp>
        <p:nvSpPr>
          <p:cNvPr id="1031" name="WordArt 7"/>
          <p:cNvSpPr>
            <a:spLocks noChangeArrowheads="1" noChangeShapeType="1" noTextEdit="1"/>
          </p:cNvSpPr>
          <p:nvPr/>
        </p:nvSpPr>
        <p:spPr bwMode="auto">
          <a:xfrm rot="1500000">
            <a:off x="5299245" y="2096627"/>
            <a:ext cx="3190875" cy="5429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 rtl="0"/>
            <a:r>
              <a:rPr lang="en-US" sz="2400" kern="10" spc="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39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College and Career Ready</a:t>
            </a:r>
            <a:endParaRPr lang="en-US" sz="2400" kern="10" spc="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39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1030" name="WordArt 6"/>
          <p:cNvSpPr>
            <a:spLocks noChangeArrowheads="1" noChangeShapeType="1" noTextEdit="1"/>
          </p:cNvSpPr>
          <p:nvPr/>
        </p:nvSpPr>
        <p:spPr bwMode="auto">
          <a:xfrm rot="5400000">
            <a:off x="-381000" y="3886200"/>
            <a:ext cx="2667000" cy="8382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 rtl="0"/>
            <a:r>
              <a:rPr lang="en-US" sz="18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0" scaled="1"/>
                </a:gradFill>
                <a:effectLst/>
                <a:latin typeface="Times New Roman"/>
                <a:cs typeface="Times New Roman"/>
              </a:rPr>
              <a:t>Sustained reading</a:t>
            </a:r>
            <a:endParaRPr lang="en-US" sz="1800" kern="10" spc="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0" scaled="1"/>
              </a:gradFill>
              <a:effectLst/>
              <a:latin typeface="Times New Roman"/>
              <a:cs typeface="Times New Roman"/>
            </a:endParaRPr>
          </a:p>
        </p:txBody>
      </p:sp>
      <p:sp>
        <p:nvSpPr>
          <p:cNvPr id="1029" name="WordArt 5"/>
          <p:cNvSpPr>
            <a:spLocks noChangeArrowheads="1" noChangeShapeType="1" noTextEdit="1"/>
          </p:cNvSpPr>
          <p:nvPr/>
        </p:nvSpPr>
        <p:spPr bwMode="auto">
          <a:xfrm>
            <a:off x="4038600" y="2971800"/>
            <a:ext cx="3057525" cy="828675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pPr algn="ctr" rtl="0"/>
            <a:r>
              <a:rPr lang="en-US" sz="1800" b="1" i="1" kern="10" spc="36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Independent reading</a:t>
            </a:r>
            <a:endParaRPr lang="en-US" sz="1800" b="1" i="1" kern="10" spc="36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1219200" y="5562600"/>
            <a:ext cx="2543175" cy="5715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0"/>
            <a:r>
              <a:rPr lang="en-US" sz="4000" b="1" kern="10" spc="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Text complexity</a:t>
            </a:r>
            <a:endParaRPr lang="en-US" sz="4000" b="1" kern="10" spc="0" dirty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2590800" y="3272909"/>
            <a:ext cx="6553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3952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					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452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7" name="WordArt 13" descr="Narrow vertical"/>
          <p:cNvSpPr>
            <a:spLocks noChangeArrowheads="1" noChangeShapeType="1" noTextEdit="1"/>
          </p:cNvSpPr>
          <p:nvPr/>
        </p:nvSpPr>
        <p:spPr bwMode="auto">
          <a:xfrm>
            <a:off x="1295400" y="838200"/>
            <a:ext cx="5943600" cy="70485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 rtl="0"/>
            <a:r>
              <a:rPr lang="en-US" sz="3600" kern="10" spc="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Text-dependent questions and tasks</a:t>
            </a:r>
            <a:endParaRPr lang="en-US" sz="3600" kern="10" spc="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1040" name="WordArt 16"/>
          <p:cNvSpPr>
            <a:spLocks noChangeArrowheads="1" noChangeShapeType="1" noTextEdit="1"/>
          </p:cNvSpPr>
          <p:nvPr/>
        </p:nvSpPr>
        <p:spPr bwMode="auto">
          <a:xfrm>
            <a:off x="4800600" y="3886200"/>
            <a:ext cx="1952625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 smtClean="0">
                <a:ln w="12700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prstShdw prst="shdw17" dist="17961" dir="2700000">
                    <a:srgbClr val="9400ED">
                      <a:gamma/>
                      <a:shade val="60000"/>
                      <a:invGamma/>
                    </a:srgbClr>
                  </a:prstShdw>
                </a:effectLst>
                <a:latin typeface="Amienne"/>
              </a:rPr>
              <a:t>Writing to sources</a:t>
            </a:r>
            <a:endParaRPr lang="en-US" sz="3600" kern="10" spc="0" dirty="0">
              <a:ln w="12700">
                <a:noFill/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prstShdw prst="shdw17" dist="17961" dir="2700000">
                  <a:srgbClr val="9400ED">
                    <a:gamma/>
                    <a:shade val="60000"/>
                    <a:invGamma/>
                  </a:srgbClr>
                </a:prstShdw>
              </a:effectLst>
              <a:latin typeface="Amienne"/>
            </a:endParaRPr>
          </a:p>
        </p:txBody>
      </p:sp>
      <p:sp>
        <p:nvSpPr>
          <p:cNvPr id="1041" name="WordArt 17"/>
          <p:cNvSpPr>
            <a:spLocks noChangeArrowheads="1" noChangeShapeType="1" noTextEdit="1"/>
          </p:cNvSpPr>
          <p:nvPr/>
        </p:nvSpPr>
        <p:spPr bwMode="auto">
          <a:xfrm>
            <a:off x="4724400" y="5334000"/>
            <a:ext cx="1962150" cy="971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Font typeface="Arial" pitchFamily="34" charset="0"/>
              <a:buChar char="•"/>
            </a:pPr>
            <a:r>
              <a:rPr lang="en-US" sz="3600" b="1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ahoma"/>
                <a:cs typeface="Tahoma"/>
              </a:rPr>
              <a:t>Anchor text</a:t>
            </a:r>
            <a:endParaRPr lang="en-US" sz="3600" b="1" kern="10" spc="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1042" name="WordArt 18" descr="Paper bag"/>
          <p:cNvSpPr>
            <a:spLocks noChangeArrowheads="1" noChangeShapeType="1" noTextEdit="1"/>
          </p:cNvSpPr>
          <p:nvPr/>
        </p:nvSpPr>
        <p:spPr bwMode="auto">
          <a:xfrm rot="1800000">
            <a:off x="692971" y="3491835"/>
            <a:ext cx="4371975" cy="590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b="1" kern="10" spc="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empus Sans ITC"/>
              </a:rPr>
              <a:t>Substantive discussion</a:t>
            </a:r>
            <a:endParaRPr lang="en-US" sz="3600" b="1" kern="10" spc="0" dirty="0">
              <a:ln w="9525">
                <a:solidFill>
                  <a:srgbClr val="0080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Tempus Sans IT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524000"/>
            <a:ext cx="5410200" cy="5029200"/>
          </a:xfrm>
        </p:spPr>
        <p:txBody>
          <a:bodyPr/>
          <a:lstStyle/>
          <a:p>
            <a:r>
              <a:rPr lang="en-US" sz="2000" dirty="0" smtClean="0"/>
              <a:t>Arkansas Department of Education (2012).  </a:t>
            </a:r>
            <a:r>
              <a:rPr lang="en-US" sz="2000" i="1" dirty="0" smtClean="0"/>
              <a:t>Common Core in Arkansas</a:t>
            </a:r>
            <a:r>
              <a:rPr lang="en-US" sz="2000" dirty="0" smtClean="0"/>
              <a:t>: FAQ, </a:t>
            </a:r>
            <a:r>
              <a:rPr lang="en-US" sz="2000" dirty="0" smtClean="0">
                <a:hlinkClick r:id="rId2"/>
              </a:rPr>
              <a:t>http://www.corestandards.org/frequently-asked-questions</a:t>
            </a:r>
            <a:r>
              <a:rPr lang="en-US" sz="2000" dirty="0" smtClean="0"/>
              <a:t> .</a:t>
            </a:r>
          </a:p>
          <a:p>
            <a:r>
              <a:rPr lang="en-US" sz="2000" dirty="0" smtClean="0"/>
              <a:t>Common Core Standards Initiative (2012).  </a:t>
            </a:r>
            <a:r>
              <a:rPr lang="en-US" sz="2000" i="1" dirty="0" smtClean="0"/>
              <a:t>FAQ</a:t>
            </a:r>
            <a:r>
              <a:rPr lang="en-US" sz="2000" dirty="0" smtClean="0"/>
              <a:t>, </a:t>
            </a:r>
            <a:r>
              <a:rPr lang="en-US" sz="2000" dirty="0" smtClean="0">
                <a:hlinkClick r:id="rId2"/>
              </a:rPr>
              <a:t>http://www.corestandards.org/frequently-asked-questions</a:t>
            </a:r>
            <a:r>
              <a:rPr lang="en-US" sz="2000" dirty="0" smtClean="0"/>
              <a:t>  .</a:t>
            </a:r>
          </a:p>
          <a:p>
            <a:r>
              <a:rPr lang="en-US" sz="2000" dirty="0" smtClean="0"/>
              <a:t>Common Core Standards Initiative (2012).  </a:t>
            </a:r>
            <a:r>
              <a:rPr lang="en-US" sz="2000" i="1" dirty="0" smtClean="0"/>
              <a:t>Myth v. Fact, </a:t>
            </a:r>
            <a:r>
              <a:rPr lang="en-US" sz="1600" dirty="0" smtClean="0">
                <a:hlinkClick r:id="rId3"/>
              </a:rPr>
              <a:t>http://www.corestandards.org/assets/CoreFacts.pdf</a:t>
            </a:r>
            <a:r>
              <a:rPr lang="en-US" sz="1600" dirty="0" smtClean="0"/>
              <a:t> 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More Information</a:t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Stephen Adamson </a:t>
            </a:r>
            <a:r>
              <a:rPr lang="en-US" dirty="0" smtClean="0"/>
              <a:t>(Ricky)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stephen_adamson@rocketmail.com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Freddie A. Bowles (Freddie)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fbowles@uark.edu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8001000" cy="1981200"/>
          </a:xfrm>
        </p:spPr>
        <p:txBody>
          <a:bodyPr/>
          <a:lstStyle/>
          <a:p>
            <a:r>
              <a:rPr lang="en-US" sz="4000" dirty="0" smtClean="0"/>
              <a:t>Common Core State Standards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743200"/>
            <a:ext cx="5256213" cy="3048000"/>
          </a:xfrm>
        </p:spPr>
        <p:txBody>
          <a:bodyPr/>
          <a:lstStyle/>
          <a:p>
            <a:pPr algn="ctr"/>
            <a:r>
              <a:rPr lang="en-US" sz="6000" i="1" dirty="0" smtClean="0"/>
              <a:t>Fact ?</a:t>
            </a:r>
          </a:p>
          <a:p>
            <a:pPr algn="ctr"/>
            <a:r>
              <a:rPr lang="en-US" sz="4000" i="1" dirty="0" smtClean="0"/>
              <a:t>or</a:t>
            </a:r>
            <a:r>
              <a:rPr lang="en-US" sz="6000" i="1" dirty="0" smtClean="0"/>
              <a:t> </a:t>
            </a:r>
          </a:p>
          <a:p>
            <a:pPr algn="ctr"/>
            <a:r>
              <a:rPr lang="en-US" sz="6000" i="1" dirty="0" smtClean="0"/>
              <a:t>Fiction?</a:t>
            </a:r>
            <a:endParaRPr lang="en-US" sz="6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1828800"/>
            <a:ext cx="56388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The CCSS were created by the U. S. Department of Education.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FICTION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524" y="1600200"/>
            <a:ext cx="5426075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CCSS were created by a</a:t>
            </a:r>
          </a:p>
          <a:p>
            <a:pPr>
              <a:buNone/>
            </a:pPr>
            <a:r>
              <a:rPr lang="en-US" dirty="0" smtClean="0"/>
              <a:t>state-led effort coordinated </a:t>
            </a:r>
          </a:p>
          <a:p>
            <a:pPr>
              <a:buNone/>
            </a:pPr>
            <a:r>
              <a:rPr lang="en-US" dirty="0" smtClean="0"/>
              <a:t>by the National Governor’s</a:t>
            </a:r>
          </a:p>
          <a:p>
            <a:pPr>
              <a:buNone/>
            </a:pPr>
            <a:r>
              <a:rPr lang="en-US" dirty="0" smtClean="0"/>
              <a:t>Association and the Council</a:t>
            </a:r>
          </a:p>
          <a:p>
            <a:pPr>
              <a:buNone/>
            </a:pPr>
            <a:r>
              <a:rPr lang="en-US" dirty="0" smtClean="0"/>
              <a:t>of Chief State School Officers.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981200"/>
            <a:ext cx="7234673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/>
              <a:t>Only a few states</a:t>
            </a:r>
          </a:p>
          <a:p>
            <a:r>
              <a:rPr lang="en-US" sz="4400" dirty="0" smtClean="0"/>
              <a:t> have adopted the CCSS</a:t>
            </a:r>
            <a:r>
              <a:rPr lang="en-US" sz="4800" dirty="0" smtClean="0"/>
              <a:t>.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1295400"/>
          </a:xfrm>
        </p:spPr>
        <p:txBody>
          <a:bodyPr/>
          <a:lstStyle/>
          <a:p>
            <a:r>
              <a:rPr lang="en-US" dirty="0" smtClean="0"/>
              <a:t>FICTION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525" y="2590800"/>
            <a:ext cx="5257800" cy="3535363"/>
          </a:xfrm>
        </p:spPr>
        <p:txBody>
          <a:bodyPr/>
          <a:lstStyle/>
          <a:p>
            <a:endParaRPr lang="en-US" dirty="0"/>
          </a:p>
          <a:p>
            <a:pPr>
              <a:buNone/>
            </a:pPr>
            <a:r>
              <a:rPr lang="en-US" dirty="0" smtClean="0"/>
              <a:t>45 states and 3 territories</a:t>
            </a:r>
          </a:p>
          <a:p>
            <a:pPr>
              <a:buNone/>
            </a:pPr>
            <a:r>
              <a:rPr lang="en-US" dirty="0" smtClean="0"/>
              <a:t>(Guam, Northern Mariana</a:t>
            </a:r>
          </a:p>
          <a:p>
            <a:pPr>
              <a:buNone/>
            </a:pPr>
            <a:r>
              <a:rPr lang="en-US" dirty="0" smtClean="0"/>
              <a:t>Islands, and U.S. Virgin</a:t>
            </a:r>
          </a:p>
          <a:p>
            <a:pPr>
              <a:buNone/>
            </a:pPr>
            <a:r>
              <a:rPr lang="en-US" dirty="0" smtClean="0"/>
              <a:t>Islands)have adopted CCSS.</a:t>
            </a:r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2286000"/>
            <a:ext cx="529156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The CCSS offer a prescribed way to teach.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86600" cy="1752600"/>
          </a:xfrm>
        </p:spPr>
        <p:txBody>
          <a:bodyPr/>
          <a:lstStyle/>
          <a:p>
            <a:r>
              <a:rPr lang="en-US" dirty="0" smtClean="0"/>
              <a:t>FICTION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525" y="2133600"/>
            <a:ext cx="5257800" cy="3992563"/>
          </a:xfrm>
        </p:spPr>
        <p:txBody>
          <a:bodyPr/>
          <a:lstStyle/>
          <a:p>
            <a:endParaRPr lang="en-US" dirty="0"/>
          </a:p>
          <a:p>
            <a:pPr>
              <a:buNone/>
            </a:pPr>
            <a:r>
              <a:rPr lang="en-US" dirty="0" smtClean="0"/>
              <a:t>Local educators will decide</a:t>
            </a:r>
          </a:p>
          <a:p>
            <a:pPr>
              <a:buNone/>
            </a:pPr>
            <a:r>
              <a:rPr lang="en-US" dirty="0" smtClean="0"/>
              <a:t>how to meet the standards</a:t>
            </a:r>
          </a:p>
          <a:p>
            <a:pPr>
              <a:buNone/>
            </a:pPr>
            <a:r>
              <a:rPr lang="en-US" dirty="0" smtClean="0"/>
              <a:t>and teachers will decide</a:t>
            </a:r>
          </a:p>
          <a:p>
            <a:pPr>
              <a:buNone/>
            </a:pPr>
            <a:r>
              <a:rPr lang="en-US" dirty="0" smtClean="0"/>
              <a:t>how to develop lesson plans</a:t>
            </a:r>
          </a:p>
          <a:p>
            <a:pPr>
              <a:buNone/>
            </a:pPr>
            <a:r>
              <a:rPr lang="en-US" dirty="0" smtClean="0"/>
              <a:t>and tailor instruction for their</a:t>
            </a:r>
          </a:p>
          <a:p>
            <a:pPr>
              <a:buNone/>
            </a:pPr>
            <a:r>
              <a:rPr lang="en-US" dirty="0" smtClean="0"/>
              <a:t>own classrooms.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"/>
</p:tagLst>
</file>

<file path=ppt/theme/theme1.xml><?xml version="1.0" encoding="utf-8"?>
<a:theme xmlns:a="http://schemas.openxmlformats.org/drawingml/2006/main" name="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1644</TotalTime>
  <Words>423</Words>
  <Application>Microsoft Office PowerPoint</Application>
  <PresentationFormat>On-screen Show (4:3)</PresentationFormat>
  <Paragraphs>102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Stack of books design template</vt:lpstr>
      <vt:lpstr>Foreign Language  and the Common Core: Not So Uncommon Dr. Freddie A. Bowles Mr. Stephen R. Adamson</vt:lpstr>
      <vt:lpstr>Slide 2</vt:lpstr>
      <vt:lpstr>Common Core State Standards</vt:lpstr>
      <vt:lpstr>Slide 4</vt:lpstr>
      <vt:lpstr> FICTION  </vt:lpstr>
      <vt:lpstr>Slide 6</vt:lpstr>
      <vt:lpstr>FICTION </vt:lpstr>
      <vt:lpstr>Slide 8</vt:lpstr>
      <vt:lpstr>FICTION</vt:lpstr>
      <vt:lpstr>Slide 10</vt:lpstr>
      <vt:lpstr> FACT</vt:lpstr>
      <vt:lpstr>Slide 12</vt:lpstr>
      <vt:lpstr>FICTION! </vt:lpstr>
      <vt:lpstr>Slide 14</vt:lpstr>
      <vt:lpstr>FACT! </vt:lpstr>
      <vt:lpstr>Slide 16</vt:lpstr>
      <vt:lpstr>FICTION!</vt:lpstr>
      <vt:lpstr>Slide 18</vt:lpstr>
      <vt:lpstr>FICTION! </vt:lpstr>
      <vt:lpstr>References</vt:lpstr>
      <vt:lpstr> For More Information  </vt:lpstr>
    </vt:vector>
  </TitlesOfParts>
  <Company>College of Education &amp; Health Professions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Core State Standards</dc:title>
  <dc:creator>Freddie Bowles</dc:creator>
  <cp:lastModifiedBy>tulipan</cp:lastModifiedBy>
  <cp:revision>58</cp:revision>
  <dcterms:created xsi:type="dcterms:W3CDTF">2012-06-01T20:57:44Z</dcterms:created>
  <dcterms:modified xsi:type="dcterms:W3CDTF">2012-06-08T14:55:46Z</dcterms:modified>
</cp:coreProperties>
</file>