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35"/>
  </p:notesMasterIdLst>
  <p:handoutMasterIdLst>
    <p:handoutMasterId r:id="rId36"/>
  </p:handoutMasterIdLst>
  <p:sldIdLst>
    <p:sldId id="269" r:id="rId3"/>
    <p:sldId id="268" r:id="rId4"/>
    <p:sldId id="325" r:id="rId5"/>
    <p:sldId id="330" r:id="rId6"/>
    <p:sldId id="340" r:id="rId7"/>
    <p:sldId id="331" r:id="rId8"/>
    <p:sldId id="293" r:id="rId9"/>
    <p:sldId id="295" r:id="rId10"/>
    <p:sldId id="296" r:id="rId11"/>
    <p:sldId id="298" r:id="rId12"/>
    <p:sldId id="300" r:id="rId13"/>
    <p:sldId id="301" r:id="rId14"/>
    <p:sldId id="303" r:id="rId15"/>
    <p:sldId id="307" r:id="rId16"/>
    <p:sldId id="306" r:id="rId17"/>
    <p:sldId id="308" r:id="rId18"/>
    <p:sldId id="310" r:id="rId19"/>
    <p:sldId id="312" r:id="rId20"/>
    <p:sldId id="314" r:id="rId21"/>
    <p:sldId id="342" r:id="rId22"/>
    <p:sldId id="332" r:id="rId23"/>
    <p:sldId id="334" r:id="rId24"/>
    <p:sldId id="339" r:id="rId25"/>
    <p:sldId id="336" r:id="rId26"/>
    <p:sldId id="337" r:id="rId27"/>
    <p:sldId id="338" r:id="rId28"/>
    <p:sldId id="343" r:id="rId29"/>
    <p:sldId id="318" r:id="rId30"/>
    <p:sldId id="320" r:id="rId31"/>
    <p:sldId id="333" r:id="rId32"/>
    <p:sldId id="322" r:id="rId33"/>
    <p:sldId id="323" r:id="rId34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7CF09"/>
    <a:srgbClr val="5E1D10"/>
    <a:srgbClr val="4D4D4D"/>
    <a:srgbClr val="B0AC00"/>
    <a:srgbClr val="D5E1E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473" autoAdjust="0"/>
    <p:restoredTop sz="94622" autoAdjust="0"/>
  </p:normalViewPr>
  <p:slideViewPr>
    <p:cSldViewPr>
      <p:cViewPr varScale="1">
        <p:scale>
          <a:sx n="76" d="100"/>
          <a:sy n="76" d="100"/>
        </p:scale>
        <p:origin x="-114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452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9B421-5CAE-48D9-8F01-977D48241A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3CAB-C9AE-48AA-8DB0-A7AAA30D300E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A296-5F04-4B06-9B53-6D8364ABC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9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296-5F04-4B06-9B53-6D8364ABC45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296-5F04-4B06-9B53-6D8364ABC45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SMxAkNj6Gw" TargetMode="External"/><Relationship Id="rId3" Type="http://schemas.openxmlformats.org/officeDocument/2006/relationships/hyperlink" Target="http://www.youtube.com/watch?v=E7XUcY6VNZQ" TargetMode="External"/><Relationship Id="rId7" Type="http://schemas.openxmlformats.org/officeDocument/2006/relationships/hyperlink" Target="http://www.youtube.com/watch?v=6PkPTCGMgHw" TargetMode="External"/><Relationship Id="rId2" Type="http://schemas.openxmlformats.org/officeDocument/2006/relationships/hyperlink" Target="http://www.youtube.com/watch?v=eSiFFQdv9t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6qnSbvKdA8&amp;feature=related" TargetMode="External"/><Relationship Id="rId5" Type="http://schemas.openxmlformats.org/officeDocument/2006/relationships/hyperlink" Target="http://www.youtube.com/watch?v=DkfeFJW6aJs&amp;feature=related" TargetMode="External"/><Relationship Id="rId4" Type="http://schemas.openxmlformats.org/officeDocument/2006/relationships/hyperlink" Target="http://www.youtube.com/watch?v=hhttoJwALoA&amp;feature=relat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ndancer.com/vox/gnosis/spmthds/spmthds_biosm.html" TargetMode="External"/><Relationship Id="rId2" Type="http://schemas.openxmlformats.org/officeDocument/2006/relationships/hyperlink" Target="http://www.readwritethink.org/resources/resource-print.html?id=30525&amp;tab=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s.fay@gmail.com" TargetMode="External"/><Relationship Id="rId2" Type="http://schemas.openxmlformats.org/officeDocument/2006/relationships/hyperlink" Target="mailto:fbowles@uark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anetgnosis.com/" TargetMode="External"/><Relationship Id="rId4" Type="http://schemas.openxmlformats.org/officeDocument/2006/relationships/hyperlink" Target="mailto:rlstory821@gmail.co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1600200"/>
          </a:xfrm>
        </p:spPr>
        <p:txBody>
          <a:bodyPr/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Cruzando Fronteras: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Increasing </a:t>
            </a:r>
            <a:r>
              <a:rPr lang="en-US" sz="3200" b="1" dirty="0" smtClean="0">
                <a:solidFill>
                  <a:schemeClr val="bg1"/>
                </a:solidFill>
              </a:rPr>
              <a:t>Heritage Language Student Engagement through Literacy</a:t>
            </a:r>
            <a:r>
              <a:rPr lang="en-US" sz="3000" dirty="0" smtClean="0">
                <a:solidFill>
                  <a:schemeClr val="bg1"/>
                </a:solidFill>
              </a:rPr>
              <a:t/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Mrs. Jessica F. Sliger, Ms. Rachel Story,  &amp; Dr. Freddie A. Bowles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0"/>
            <a:ext cx="7772400" cy="1447800"/>
          </a:xfrm>
        </p:spPr>
        <p:txBody>
          <a:bodyPr/>
          <a:lstStyle/>
          <a:p>
            <a:endParaRPr lang="en-US" sz="2400" dirty="0" smtClean="0">
              <a:latin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</a:rPr>
              <a:t>2013 </a:t>
            </a:r>
            <a:r>
              <a:rPr lang="en-US" sz="2400" dirty="0">
                <a:latin typeface="Arial" pitchFamily="34" charset="0"/>
              </a:rPr>
              <a:t>Central States Conference on the Teaching of Foreign Languages</a:t>
            </a:r>
          </a:p>
          <a:p>
            <a:r>
              <a:rPr lang="en-US" sz="2000" b="1" i="1" dirty="0" err="1">
                <a:latin typeface="Arial" pitchFamily="34" charset="0"/>
              </a:rPr>
              <a:t>MultiTasks</a:t>
            </a:r>
            <a:r>
              <a:rPr lang="en-US" sz="2000" b="1" i="1" dirty="0">
                <a:latin typeface="Arial" pitchFamily="34" charset="0"/>
              </a:rPr>
              <a:t>, </a:t>
            </a:r>
            <a:r>
              <a:rPr lang="en-US" sz="2000" b="1" i="1" dirty="0" err="1">
                <a:latin typeface="Arial" pitchFamily="34" charset="0"/>
              </a:rPr>
              <a:t>MultiSkills</a:t>
            </a:r>
            <a:r>
              <a:rPr lang="en-US" sz="2000" b="1" i="1" dirty="0">
                <a:latin typeface="Arial" pitchFamily="34" charset="0"/>
              </a:rPr>
              <a:t>, </a:t>
            </a:r>
            <a:r>
              <a:rPr lang="en-US" sz="2000" b="1" i="1" dirty="0" err="1" smtClean="0">
                <a:latin typeface="Arial" pitchFamily="34" charset="0"/>
              </a:rPr>
              <a:t>MultiConnections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lvl="0" algn="l"/>
            <a:r>
              <a:rPr lang="en-US" sz="2400" dirty="0" smtClean="0">
                <a:solidFill>
                  <a:prstClr val="white"/>
                </a:solidFill>
              </a:rPr>
              <a:t>March </a:t>
            </a:r>
            <a:r>
              <a:rPr lang="en-US" sz="2400" dirty="0">
                <a:solidFill>
                  <a:prstClr val="white"/>
                </a:solidFill>
              </a:rPr>
              <a:t>14-16, </a:t>
            </a:r>
            <a:r>
              <a:rPr lang="en-US" sz="2400" dirty="0" smtClean="0">
                <a:solidFill>
                  <a:prstClr val="white"/>
                </a:solidFill>
              </a:rPr>
              <a:t>2013                                   Columbus</a:t>
            </a:r>
            <a:r>
              <a:rPr lang="en-US" sz="2400" dirty="0">
                <a:solidFill>
                  <a:prstClr val="white"/>
                </a:solidFill>
              </a:rPr>
              <a:t>, OH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9550" y="507514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kern="0" dirty="0">
                <a:solidFill>
                  <a:prstClr val="white"/>
                </a:solidFill>
                <a:latin typeface="Arial"/>
              </a:rPr>
              <a:t/>
            </a:r>
            <a:br>
              <a:rPr lang="en-US" sz="2400" kern="0" dirty="0">
                <a:solidFill>
                  <a:prstClr val="white"/>
                </a:solidFill>
                <a:latin typeface="Arial"/>
              </a:rPr>
            </a:br>
            <a:endParaRPr lang="en-US" sz="2400" kern="0" dirty="0">
              <a:solidFill>
                <a:prstClr val="white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219200"/>
          </a:xfrm>
        </p:spPr>
        <p:txBody>
          <a:bodyPr/>
          <a:lstStyle/>
          <a:p>
            <a:pPr eaLnBrk="1"/>
            <a:r>
              <a:rPr lang="en-US" sz="4800" b="1" dirty="0" smtClean="0"/>
              <a:t>Los poemas—the poems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982391"/>
            <a:ext cx="5965031" cy="4107656"/>
          </a:xfrm>
        </p:spPr>
        <p:txBody>
          <a:bodyPr/>
          <a:lstStyle/>
          <a:p>
            <a:pPr eaLnBrk="1">
              <a:buFontTx/>
              <a:buNone/>
            </a:pPr>
            <a:endParaRPr lang="en-US" sz="3400" dirty="0" smtClean="0"/>
          </a:p>
          <a:p>
            <a:r>
              <a:rPr lang="en-US" sz="3400" dirty="0" smtClean="0">
                <a:solidFill>
                  <a:schemeClr val="bg1"/>
                </a:solidFill>
              </a:rPr>
              <a:t>Diamond 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Soy (I am)poems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Bio 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Poem in Two Voices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Free verse</a:t>
            </a:r>
          </a:p>
          <a:p>
            <a:pPr eaLnBrk="1">
              <a:buFontTx/>
              <a:buNone/>
            </a:pPr>
            <a:endParaRPr lang="en-US" sz="4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r>
              <a:rPr lang="en-US" sz="6000" b="1" dirty="0" smtClean="0"/>
              <a:t>The  Poets</a:t>
            </a:r>
            <a:endParaRPr lang="en-US" sz="6000" b="1" dirty="0"/>
          </a:p>
        </p:txBody>
      </p:sp>
      <p:pic>
        <p:nvPicPr>
          <p:cNvPr id="4" name="Picture 1" descr="Winners on stage at Quienes Som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1447800"/>
          </a:xfrm>
        </p:spPr>
        <p:txBody>
          <a:bodyPr/>
          <a:lstStyle/>
          <a:p>
            <a:pPr eaLnBrk="1"/>
            <a:r>
              <a:rPr lang="en-US" sz="4600" dirty="0" smtClean="0"/>
              <a:t>Ejemplos de los estudiantes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75109" y="1524000"/>
            <a:ext cx="7000875" cy="4423172"/>
          </a:xfrm>
        </p:spPr>
        <p:txBody>
          <a:bodyPr/>
          <a:lstStyle/>
          <a:p>
            <a:pPr algn="ctr" eaLnBrk="1">
              <a:buFontTx/>
              <a:buNone/>
            </a:pPr>
            <a:endParaRPr lang="en-US" sz="3100" b="1" dirty="0" smtClean="0"/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Stefany</a:t>
            </a:r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Creativa, hija</a:t>
            </a:r>
          </a:p>
          <a:p>
            <a:pPr algn="ctr" eaLnBrk="1">
              <a:buFontTx/>
              <a:buNone/>
            </a:pPr>
            <a:r>
              <a:rPr lang="en-US" sz="3100" dirty="0" err="1" smtClean="0">
                <a:solidFill>
                  <a:schemeClr val="bg1"/>
                </a:solidFill>
              </a:rPr>
              <a:t>Dibujo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</a:rPr>
              <a:t>texteo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</a:rPr>
              <a:t>veo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tele</a:t>
            </a:r>
            <a:endParaRPr lang="en-US" sz="3100" dirty="0" smtClean="0">
              <a:solidFill>
                <a:schemeClr val="bg1"/>
              </a:solidFill>
            </a:endParaRPr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Soy </a:t>
            </a:r>
            <a:r>
              <a:rPr lang="en-US" sz="3100" dirty="0" err="1" smtClean="0">
                <a:solidFill>
                  <a:schemeClr val="bg1"/>
                </a:solidFill>
              </a:rPr>
              <a:t>una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salvadoreña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orguyosa</a:t>
            </a:r>
            <a:endParaRPr lang="en-US" sz="3100" dirty="0" smtClean="0">
              <a:solidFill>
                <a:schemeClr val="bg1"/>
              </a:solidFill>
            </a:endParaRPr>
          </a:p>
          <a:p>
            <a:pPr algn="ctr" eaLnBrk="1">
              <a:buFontTx/>
              <a:buNone/>
            </a:pPr>
            <a:r>
              <a:rPr lang="en-US" sz="3100" dirty="0" err="1" smtClean="0">
                <a:solidFill>
                  <a:schemeClr val="bg1"/>
                </a:solidFill>
              </a:rPr>
              <a:t>Estudiante</a:t>
            </a:r>
            <a:endParaRPr lang="en-US" sz="3100" dirty="0" smtClean="0">
              <a:solidFill>
                <a:schemeClr val="bg1"/>
              </a:solidFill>
            </a:endParaRPr>
          </a:p>
          <a:p>
            <a:pPr eaLnBrk="1">
              <a:buFontTx/>
              <a:buNone/>
            </a:pPr>
            <a:endParaRPr lang="en-US" dirty="0" smtClean="0"/>
          </a:p>
          <a:p>
            <a:pPr eaLnBrk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1" y="445294"/>
            <a:ext cx="8415338" cy="6107906"/>
          </a:xfrm>
        </p:spPr>
        <p:txBody>
          <a:bodyPr/>
          <a:lstStyle/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Soy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humilde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diferente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Me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pregunto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voy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a ser en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Oigo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los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sonidos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del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trafico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ayar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paz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Veo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luna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noche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clamarme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Quierro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aser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algo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con mi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Entiendo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porque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se vive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“La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divertir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.”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Sueño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tenerr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muchas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riquesas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Intento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mejorar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mi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musica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Espero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trabajo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bueno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el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futuro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Soy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humilde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diferente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(: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1" y="482203"/>
            <a:ext cx="8245078" cy="6000750"/>
          </a:xfrm>
        </p:spPr>
        <p:txBody>
          <a:bodyPr/>
          <a:lstStyle/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Cristian 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Felicidad, Comediante, Amoroso, Cariñoso.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Pariente de hermana, Papa, Mama.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Amante Soccer, Música, Carros.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siente Amor, responsabilidad, Amistad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necesita Comprensión, Libertad, Cariño.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teme Fracaso, Muerte, Vergüenza.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da Libertad, Emoción, Respeto.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Quieres quiere ver Graduar, Diploma, Trabajo.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Residente de Rogers, AR.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R-----.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6553200" cy="6858000"/>
          </a:xfrm>
        </p:spPr>
        <p:txBody>
          <a:bodyPr/>
          <a:lstStyle/>
          <a:p>
            <a:pPr algn="ctr" eaLnBrk="0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Dos </a:t>
            </a:r>
            <a:r>
              <a:rPr lang="en-US" sz="4000" b="1" i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Carreteras</a:t>
            </a:r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4000" b="1" i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>
              <a:buNone/>
            </a:pP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By: </a:t>
            </a:r>
            <a:r>
              <a:rPr lang="en-US" sz="24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Ulises</a:t>
            </a: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C.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Mi vida es </a:t>
            </a:r>
            <a:r>
              <a:rPr lang="es-MX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feliz</a:t>
            </a:r>
            <a:r>
              <a:rPr lang="es-ES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 y asombrosa 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My life is painful and horrible</a:t>
            </a:r>
          </a:p>
          <a:p>
            <a:pPr eaLnBrk="0">
              <a:buNone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Ganado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millones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dolares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Earning eighty-six cents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Mi trabajo es divertido como video juegos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My job is horrible as taking care of monkeys</a:t>
            </a:r>
          </a:p>
          <a:p>
            <a:pPr eaLnBrk="0">
              <a:buNone/>
            </a:pPr>
            <a:r>
              <a:rPr lang="es-E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Yo soy empleo del mes</a:t>
            </a:r>
          </a:p>
          <a:p>
            <a:pPr eaLnBrk="0">
              <a:buNone/>
            </a:pP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I’m never employee of the month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FF9900"/>
                </a:solidFill>
                <a:ea typeface="Calibri" pitchFamily="34" charset="0"/>
                <a:cs typeface="Times New Roman" pitchFamily="18" charset="0"/>
              </a:rPr>
              <a:t>Durmiendo en una cama suave 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Sleeping on a cardboard</a:t>
            </a:r>
            <a:r>
              <a:rPr lang="es-E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 box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Despertando con mucho energía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Waking up tired and hurt</a:t>
            </a:r>
          </a:p>
          <a:p>
            <a:pPr eaLnBrk="0">
              <a:buNone/>
            </a:pPr>
            <a:r>
              <a:rPr lang="es-E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Mi vida es </a:t>
            </a:r>
            <a:r>
              <a:rPr lang="es-MX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feliz</a:t>
            </a:r>
            <a:r>
              <a:rPr lang="es-E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y asombrosa </a:t>
            </a:r>
            <a:endParaRPr lang="en-US" sz="24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6934200" cy="6858000"/>
          </a:xfrm>
        </p:spPr>
        <p:txBody>
          <a:bodyPr/>
          <a:lstStyle/>
          <a:p>
            <a:pPr algn="ctr" eaLnBrk="0">
              <a:buNone/>
            </a:pPr>
            <a:r>
              <a:rPr lang="es-MX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CRUZANDO FRONTERAS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>
              <a:buNone/>
            </a:pPr>
            <a:r>
              <a:rPr lang="es-MX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Escrito por Cristian R.</a:t>
            </a:r>
          </a:p>
          <a:p>
            <a:pPr eaLnBrk="0"/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La inocencia que cruza la frontera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olvidando el m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 tierno sentimiento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en tierra prometida el pensamiento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y poni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é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ndose el mundo por montera.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/>
            <a:endParaRPr lang="en-US" dirty="0" smtClean="0">
              <a:solidFill>
                <a:schemeClr val="bg1">
                  <a:lumMod val="95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Triste muerte de ef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mera quimera,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enga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ñ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os, golpes bajos, sufrimiento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no caben en febril entendimiento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aunque dentro de su alma lo sufriera.. </a:t>
            </a:r>
            <a:b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una habitaci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 quejada y oscura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silencio de una nana cantada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el fantasma del miedo que pasa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Sale a la noche con negra amargura,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no es su querencia lascivia llorada </a:t>
            </a: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la que en la aurora la lleva a su casa.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92969" y="446484"/>
            <a:ext cx="7358063" cy="892969"/>
          </a:xfrm>
        </p:spPr>
        <p:txBody>
          <a:bodyPr/>
          <a:lstStyle/>
          <a:p>
            <a:pPr algn="ctr"/>
            <a:r>
              <a:rPr lang="en-US" sz="4800" dirty="0" smtClean="0"/>
              <a:t>Published Work</a:t>
            </a:r>
          </a:p>
        </p:txBody>
      </p:sp>
      <p:pic>
        <p:nvPicPr>
          <p:cNvPr id="20483" name="Content Placeholder 3" descr="Azahares Publ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3469" y="1928813"/>
            <a:ext cx="4069705" cy="4768453"/>
          </a:xfrm>
        </p:spPr>
      </p:pic>
      <p:pic>
        <p:nvPicPr>
          <p:cNvPr id="20484" name="Picture 3" descr="Jessica reading published poem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44" y="4179094"/>
            <a:ext cx="3829720" cy="25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Poets UAF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32297"/>
            <a:ext cx="6038701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92969" y="446484"/>
            <a:ext cx="7358063" cy="946547"/>
          </a:xfrm>
        </p:spPr>
        <p:txBody>
          <a:bodyPr/>
          <a:lstStyle/>
          <a:p>
            <a:pPr algn="ctr" eaLnBrk="1"/>
            <a:r>
              <a:rPr lang="en-US" sz="4800" b="1" dirty="0" smtClean="0"/>
              <a:t>Poetry Slam 101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60797" y="1339453"/>
            <a:ext cx="7875984" cy="5089922"/>
          </a:xfrm>
        </p:spPr>
        <p:txBody>
          <a:bodyPr/>
          <a:lstStyle/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Venue ideas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Awards, prizes, and freebies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MC and DJ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Poetry Unit for Class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Generating interest in the poetry slam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Judges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Props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Volunteers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Rehearsal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Event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Reminders</a:t>
            </a:r>
          </a:p>
          <a:p>
            <a:pPr marL="361639" indent="-361639">
              <a:buNone/>
            </a:pPr>
            <a:endParaRPr lang="en-US" dirty="0" smtClean="0"/>
          </a:p>
          <a:p>
            <a:pPr marL="361639" indent="-361639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Univision logo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71677"/>
            <a:ext cx="3053953" cy="30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La Prensa Lib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2" y="321469"/>
            <a:ext cx="3750469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Papa Rap and D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9703" y="2518172"/>
            <a:ext cx="5572125" cy="40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Interviews for Univis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" y="295796"/>
            <a:ext cx="4339828" cy="35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553200" cy="990600"/>
          </a:xfrm>
        </p:spPr>
        <p:txBody>
          <a:bodyPr/>
          <a:lstStyle/>
          <a:p>
            <a:pPr algn="ctr"/>
            <a:r>
              <a:rPr lang="en-US" sz="4800" b="1" dirty="0" smtClean="0"/>
              <a:t>Presentation Goals</a:t>
            </a:r>
            <a:endParaRPr lang="en-US" sz="4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934200" cy="5562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 the end of the session, participants will 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Take away ideas for their own poetry units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 an understanding of how to organize a poetry slam, and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Look at examples of how to measure fluency and comprehension with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level one heritage speakers.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1" y="-761997"/>
            <a:ext cx="6477000" cy="86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71600"/>
          </a:xfrm>
        </p:spPr>
        <p:txBody>
          <a:bodyPr/>
          <a:lstStyle/>
          <a:p>
            <a:r>
              <a:rPr lang="en-US" sz="4400" b="1" dirty="0" smtClean="0"/>
              <a:t>Literacy Practices and Resources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Fluency and Intonation Assessment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Reading Comprehension Assessment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Writing a Short Story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1371600"/>
          </a:xfrm>
        </p:spPr>
        <p:txBody>
          <a:bodyPr/>
          <a:lstStyle/>
          <a:p>
            <a:r>
              <a:rPr lang="en-US" sz="4000" b="1" dirty="0"/>
              <a:t>Assessment </a:t>
            </a:r>
            <a:r>
              <a:rPr lang="en-US" sz="4000" b="1" dirty="0" smtClean="0"/>
              <a:t>Used </a:t>
            </a:r>
            <a:r>
              <a:rPr lang="en-US" sz="4000" b="1" dirty="0"/>
              <a:t>F</a:t>
            </a:r>
            <a:r>
              <a:rPr lang="en-US" sz="4000" b="1" dirty="0" smtClean="0"/>
              <a:t>or </a:t>
            </a:r>
            <a:r>
              <a:rPr lang="en-US" sz="4000" b="1" dirty="0"/>
              <a:t>A</a:t>
            </a:r>
            <a:r>
              <a:rPr lang="en-US" sz="4000" b="1" dirty="0" smtClean="0"/>
              <a:t>ccuracy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una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vez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veinticinco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soldaditos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plomo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hermanos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todos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ya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los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fundido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misma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vieja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cuchara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Fusil al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hombro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y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mirada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al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frente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así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era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estaban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con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espléndidas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guerreras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rojas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pantalones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azules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Lo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primero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oyeron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cuando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levantó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la tapa de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caja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venían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: "¡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Soldaditos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plomo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!"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sido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niño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pequeño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gritó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batiendo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palmas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pues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eran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regalo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cumpleaños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Enseguida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los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puso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fila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8768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89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53400" cy="838200"/>
          </a:xfrm>
        </p:spPr>
        <p:txBody>
          <a:bodyPr/>
          <a:lstStyle/>
          <a:p>
            <a:r>
              <a:rPr lang="en-US" dirty="0" smtClean="0"/>
              <a:t>Assessment for Fluency and Intonation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01000" cy="5638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El general del establo y yo comenzamos la lección del día lentamente.  </a:t>
            </a:r>
            <a:r>
              <a:rPr lang="es-ES" sz="2400" dirty="0" smtClean="0">
                <a:solidFill>
                  <a:schemeClr val="bg1"/>
                </a:solidFill>
              </a:rPr>
              <a:t>Estábamos </a:t>
            </a:r>
            <a:r>
              <a:rPr lang="es-ES" sz="2400" dirty="0">
                <a:solidFill>
                  <a:schemeClr val="bg1"/>
                </a:solidFill>
              </a:rPr>
              <a:t>en el rancho, y el general guiaba el caballo a medida que me hacía preguntas. 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-“Joven príncipe, ¿cómo  le indicas al caballo que gire a la izquierda?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-“Tiro de la rienda que tengo más cerca,” contesté.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-“¡Correcto!  ¿Qué haces cuando has terminado el paseo y quieres volver al establo?”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-“Debo mantener corta la rienda y no permitir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que </a:t>
            </a:r>
            <a:r>
              <a:rPr lang="es-ES" sz="2400" dirty="0">
                <a:solidFill>
                  <a:schemeClr val="bg1"/>
                </a:solidFill>
              </a:rPr>
              <a:t>el caballo corra hacia ello.”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Y con ansiedad, le pregunté,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“¿</a:t>
            </a:r>
            <a:r>
              <a:rPr lang="es-ES" sz="2400" dirty="0">
                <a:solidFill>
                  <a:schemeClr val="bg1"/>
                </a:solidFill>
              </a:rPr>
              <a:t>Puedo manejar el carro ahora? 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¡Estoy ansioso por comenzar!”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9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9"/>
            <a:ext cx="5943600" cy="644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62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838200"/>
          </a:xfrm>
        </p:spPr>
        <p:txBody>
          <a:bodyPr/>
          <a:lstStyle/>
          <a:p>
            <a:r>
              <a:rPr lang="en-US" sz="4400" dirty="0" smtClean="0"/>
              <a:t>Writing A Short Story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001000" cy="5105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Pre-test for past tense and story elements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Formative assessments from reading short stories in class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Writing activities (create a story from pictures)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Brainstorming topics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Peer writing and editing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Computer days for composition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Final assessment on student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work—children’s book,                                        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fairytale, short story)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75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798" y="0"/>
            <a:ext cx="8763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8839199" cy="1160859"/>
          </a:xfrm>
        </p:spPr>
        <p:txBody>
          <a:bodyPr/>
          <a:lstStyle/>
          <a:p>
            <a:r>
              <a:rPr lang="en-US" sz="4400" b="1" dirty="0" smtClean="0"/>
              <a:t>Video Resources for Poetry Unit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1" y="914401"/>
            <a:ext cx="6781799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844"/>
              </a:spcBef>
              <a:buNone/>
            </a:pPr>
            <a:endParaRPr lang="en-US" sz="1700" b="1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Janitor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2"/>
              </a:rPr>
              <a:t>http://www.youtube.com/watch?v=eSiFFQdv9tc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Being Brown 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3"/>
              </a:rPr>
              <a:t>http://www.youtube.com/watch?v=E7XUcY6VNZQ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Brown Dream 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4"/>
              </a:rPr>
              <a:t>http://www.youtube.com/watch?v=hhttoJwALoA&amp;feature=related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Cultura Latina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5"/>
              </a:rPr>
              <a:t>http://www.youtube.com/watch?v=DkfeFJW6aJs&amp;feature=related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Nueva York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6"/>
              </a:rPr>
              <a:t>http://www.youtube.com/watch?v=b6qnSbvKdA8&amp;feature=related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Bilingual/Bilingüe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7"/>
              </a:rPr>
              <a:t>http://www.youtube.com/watch?v=6PkPTCGMgHw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No Quiero</a:t>
            </a:r>
          </a:p>
          <a:p>
            <a:pPr>
              <a:spcBef>
                <a:spcPts val="422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8"/>
              </a:rPr>
              <a:t>http://www.youtube.com/watch?v=5SMxAkNj6Gw</a:t>
            </a:r>
            <a:endParaRPr lang="en-US" sz="17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62863" cy="77271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705600" cy="563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Cruzando Fronteras Lesson Plan:</a:t>
            </a: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http://www.readwritethink.org/resources/resource-print.html?id=30525&amp;tab=4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Bowles, F. (2011). </a:t>
            </a:r>
            <a:r>
              <a:rPr lang="en-US" i="1" dirty="0" smtClean="0">
                <a:solidFill>
                  <a:schemeClr val="tx1"/>
                </a:solidFill>
              </a:rPr>
              <a:t>Special Methods: Bio Poems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http://www.corndancer.com/vox/gnosis/spmthds/spmthds_biosm.html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Carlson, L. M. (1994). </a:t>
            </a:r>
            <a:r>
              <a:rPr lang="en-US" i="1" dirty="0" smtClean="0">
                <a:solidFill>
                  <a:schemeClr val="tx1"/>
                </a:solidFill>
              </a:rPr>
              <a:t>Cool salsa: bilingual poems on growing up Latino in the United States.</a:t>
            </a:r>
            <a:r>
              <a:rPr lang="en-US" dirty="0" smtClean="0">
                <a:solidFill>
                  <a:schemeClr val="tx1"/>
                </a:solidFill>
              </a:rPr>
              <a:t>  New York, NY: Ballentine Books.</a:t>
            </a:r>
          </a:p>
          <a:p>
            <a:pPr>
              <a:spcBef>
                <a:spcPts val="600"/>
              </a:spcBef>
              <a:buFontTx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Webb, J. B., &amp; Miller, B. L. (2000)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i="1" dirty="0" smtClean="0">
                <a:solidFill>
                  <a:schemeClr val="tx1"/>
                </a:solidFill>
              </a:rPr>
              <a:t>Teaching </a:t>
            </a:r>
          </a:p>
          <a:p>
            <a:pPr>
              <a:spcBef>
                <a:spcPts val="422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	Heritage language learners: Voices from the</a:t>
            </a:r>
          </a:p>
          <a:p>
            <a:pPr>
              <a:spcBef>
                <a:spcPts val="422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 	classroom</a:t>
            </a:r>
            <a:r>
              <a:rPr lang="en-US" dirty="0" smtClean="0">
                <a:solidFill>
                  <a:schemeClr val="tx1"/>
                </a:solidFill>
              </a:rPr>
              <a:t>. Yonkers, NY:  ACTFL.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553200" cy="838200"/>
          </a:xfrm>
        </p:spPr>
        <p:txBody>
          <a:bodyPr/>
          <a:lstStyle/>
          <a:p>
            <a:pPr algn="ctr" eaLnBrk="1"/>
            <a:r>
              <a:rPr lang="en-US" sz="4800" b="1" dirty="0" smtClean="0"/>
              <a:t>Hoy presentamos...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717256"/>
          </a:xfrm>
        </p:spPr>
        <p:txBody>
          <a:bodyPr/>
          <a:lstStyle/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La historia	       		the story</a:t>
            </a:r>
          </a:p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Los estudiantes		the students</a:t>
            </a:r>
          </a:p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Los poemas			the poems</a:t>
            </a:r>
          </a:p>
          <a:p>
            <a:r>
              <a:rPr lang="es-ES" sz="3400" dirty="0" smtClean="0">
                <a:solidFill>
                  <a:schemeClr val="bg1"/>
                </a:solidFill>
              </a:rPr>
              <a:t>Algunos recursos   	</a:t>
            </a:r>
            <a:r>
              <a:rPr lang="en-US" sz="3400" dirty="0" smtClean="0">
                <a:solidFill>
                  <a:schemeClr val="bg1"/>
                </a:solidFill>
              </a:rPr>
              <a:t>some resources</a:t>
            </a:r>
            <a:endParaRPr lang="es-ES" sz="3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62863" cy="77271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Additional</a:t>
            </a:r>
            <a:r>
              <a:rPr lang="en-US" dirty="0" smtClean="0"/>
              <a:t> </a:t>
            </a:r>
            <a:r>
              <a:rPr lang="en-US" sz="4800" b="1" dirty="0" smtClean="0"/>
              <a:t>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705600" cy="563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Alarcón, F. X. (2005). </a:t>
            </a:r>
            <a:r>
              <a:rPr lang="en-US" i="1" dirty="0" smtClean="0">
                <a:solidFill>
                  <a:schemeClr val="tx1"/>
                </a:solidFill>
              </a:rPr>
              <a:t>Poems to dream together: Poemas para soñar  juntos. </a:t>
            </a:r>
            <a:r>
              <a:rPr lang="en-US" dirty="0" smtClean="0">
                <a:solidFill>
                  <a:schemeClr val="tx1"/>
                </a:solidFill>
              </a:rPr>
              <a:t>New York, NY: Lee and Low Books, Inc.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Carlson, L. M. (2005</a:t>
            </a:r>
            <a:r>
              <a:rPr lang="en-US" i="1" dirty="0" smtClean="0">
                <a:solidFill>
                  <a:schemeClr val="tx1"/>
                </a:solidFill>
              </a:rPr>
              <a:t>). Red hot salsa: Bilingual poems on being young and Latino in the United States</a:t>
            </a:r>
            <a:r>
              <a:rPr lang="en-US" dirty="0" smtClean="0">
                <a:solidFill>
                  <a:schemeClr val="tx1"/>
                </a:solidFill>
              </a:rPr>
              <a:t>. New York, NY: Holt.</a:t>
            </a:r>
          </a:p>
          <a:p>
            <a:pPr>
              <a:spcBef>
                <a:spcPts val="422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Gutner, 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(2000).</a:t>
            </a:r>
            <a:r>
              <a:rPr lang="en-US" i="1" dirty="0" smtClean="0">
                <a:solidFill>
                  <a:schemeClr val="tx1"/>
                </a:solidFill>
              </a:rPr>
              <a:t>Tutankamón: El diario de un joven príncipe. </a:t>
            </a:r>
            <a:r>
              <a:rPr lang="en-US" dirty="0" smtClean="0">
                <a:solidFill>
                  <a:schemeClr val="tx1"/>
                </a:solidFill>
              </a:rPr>
              <a:t>New York, NY: McGraw Hill.</a:t>
            </a:r>
          </a:p>
          <a:p>
            <a:pPr>
              <a:spcBef>
                <a:spcPts val="422"/>
              </a:spcBef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Nye, N. S. (1995). </a:t>
            </a:r>
            <a:r>
              <a:rPr lang="en-US" i="1" dirty="0" smtClean="0">
                <a:solidFill>
                  <a:schemeClr val="tx1"/>
                </a:solidFill>
              </a:rPr>
              <a:t>The tree is older than you are. </a:t>
            </a:r>
            <a:r>
              <a:rPr lang="en-US" dirty="0" smtClean="0">
                <a:solidFill>
                  <a:schemeClr val="tx1"/>
                </a:solidFill>
              </a:rPr>
              <a:t>New York, NY Aladdin Paperbacks.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pPr algn="ctr" eaLnBrk="1"/>
            <a:r>
              <a:rPr lang="en-US" sz="4800" b="1" dirty="0" smtClean="0"/>
              <a:t>Questions?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>
              <a:buNone/>
            </a:pPr>
            <a:r>
              <a:rPr lang="en-US" sz="4200" dirty="0" smtClean="0">
                <a:solidFill>
                  <a:schemeClr val="tx1"/>
                </a:solidFill>
              </a:rPr>
              <a:t>Email us at</a:t>
            </a:r>
          </a:p>
          <a:p>
            <a:pPr eaLnBrk="1">
              <a:buNone/>
            </a:pPr>
            <a:r>
              <a:rPr lang="en-US" sz="4200" dirty="0" smtClean="0">
                <a:hlinkClick r:id="rId2"/>
              </a:rPr>
              <a:t>fbowles@uark.edu</a:t>
            </a:r>
            <a:endParaRPr lang="en-US" sz="4200" dirty="0" smtClean="0"/>
          </a:p>
          <a:p>
            <a:pPr eaLnBrk="1">
              <a:buNone/>
            </a:pPr>
            <a:r>
              <a:rPr lang="en-US" sz="4200" dirty="0" smtClean="0">
                <a:solidFill>
                  <a:schemeClr val="bg1"/>
                </a:solidFill>
                <a:hlinkClick r:id="rId3"/>
              </a:rPr>
              <a:t>jessica.s.fay@gmail.com</a:t>
            </a:r>
            <a:endParaRPr lang="en-US" sz="4200" dirty="0" smtClean="0">
              <a:solidFill>
                <a:schemeClr val="bg1"/>
              </a:solidFill>
            </a:endParaRPr>
          </a:p>
          <a:p>
            <a:pPr eaLnBrk="1">
              <a:buNone/>
            </a:pPr>
            <a:r>
              <a:rPr lang="en-US" sz="4200" dirty="0" smtClean="0">
                <a:solidFill>
                  <a:schemeClr val="bg1"/>
                </a:solidFill>
                <a:hlinkClick r:id="rId4"/>
              </a:rPr>
              <a:t>rlstory821@gmail.com</a:t>
            </a:r>
            <a:endParaRPr lang="en-US" sz="4200" dirty="0" smtClean="0">
              <a:solidFill>
                <a:schemeClr val="bg1"/>
              </a:solidFill>
            </a:endParaRPr>
          </a:p>
          <a:p>
            <a:pPr eaLnBrk="1">
              <a:buNone/>
            </a:pPr>
            <a:r>
              <a:rPr lang="en-US" sz="4200" dirty="0" smtClean="0">
                <a:solidFill>
                  <a:schemeClr val="tx1"/>
                </a:solidFill>
              </a:rPr>
              <a:t>Find our resources at</a:t>
            </a:r>
          </a:p>
          <a:p>
            <a:pPr eaLnBrk="1">
              <a:buNone/>
            </a:pPr>
            <a:r>
              <a:rPr lang="en-US" sz="4200" dirty="0" smtClean="0">
                <a:solidFill>
                  <a:srgbClr val="FF0000"/>
                </a:solidFill>
                <a:hlinkClick r:id="rId5"/>
              </a:rPr>
              <a:t>www.planetgnosis.com</a:t>
            </a:r>
            <a:endParaRPr lang="en-US" sz="4200" dirty="0" smtClean="0">
              <a:solidFill>
                <a:srgbClr val="FF0000"/>
              </a:solidFill>
            </a:endParaRPr>
          </a:p>
          <a:p>
            <a:pPr eaLnBrk="1">
              <a:buNone/>
            </a:pPr>
            <a:endParaRPr lang="en-US" sz="4200" dirty="0" smtClean="0">
              <a:solidFill>
                <a:schemeClr val="bg1"/>
              </a:solidFill>
            </a:endParaRPr>
          </a:p>
          <a:p>
            <a:pPr eaLnBrk="1"/>
            <a:endParaRPr lang="en-US" dirty="0" smtClean="0"/>
          </a:p>
          <a:p>
            <a:pPr eaLnBrk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21531" y="321469"/>
            <a:ext cx="7358063" cy="857250"/>
          </a:xfrm>
        </p:spPr>
        <p:txBody>
          <a:bodyPr/>
          <a:lstStyle/>
          <a:p>
            <a:pPr algn="ctr"/>
            <a:r>
              <a:rPr lang="en-US" sz="5400" b="1" dirty="0" smtClean="0"/>
              <a:t>“Ticket Out”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1" y="990600"/>
            <a:ext cx="8610599" cy="5625703"/>
          </a:xfrm>
        </p:spPr>
        <p:txBody>
          <a:bodyPr/>
          <a:lstStyle/>
          <a:p>
            <a:pPr marL="361639" indent="-361639">
              <a:spcBef>
                <a:spcPts val="422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 How do you rate the usefulness of this presentation?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  lot	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Somewhat	</a:t>
            </a:r>
          </a:p>
          <a:p>
            <a:pPr marL="761689" lvl="1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Not so much</a:t>
            </a:r>
          </a:p>
          <a:p>
            <a:pPr marL="361639" indent="-361639"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b="1" dirty="0" smtClean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ow do you rate your preparedness to produce your own</a:t>
            </a:r>
          </a:p>
          <a:p>
            <a:pPr marL="361639" indent="-361639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poetry slam?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  lot	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Somewhat	</a:t>
            </a:r>
          </a:p>
          <a:p>
            <a:pPr marL="761689" lvl="1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Not so much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3. Write down any questions you still 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have about this presentation.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4. Write down any suggestions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to improve this presentation.                </a:t>
            </a:r>
            <a:r>
              <a:rPr lang="en-US" sz="2400" i="1" dirty="0" smtClean="0">
                <a:solidFill>
                  <a:schemeClr val="tx1"/>
                </a:solidFill>
              </a:rPr>
              <a:t> 	</a:t>
            </a:r>
          </a:p>
          <a:p>
            <a:pPr marL="361639" indent="-361639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			</a:t>
            </a: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¡Muchas Gracias!</a:t>
            </a:r>
          </a:p>
          <a:p>
            <a:pPr marL="361639" indent="-361639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/>
            <a:r>
              <a:rPr lang="en-US" sz="4800" b="1" dirty="0" smtClean="0"/>
              <a:t>La historia-- the story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714500"/>
            <a:ext cx="6193631" cy="4375547"/>
          </a:xfrm>
        </p:spPr>
        <p:txBody>
          <a:bodyPr/>
          <a:lstStyle/>
          <a:p>
            <a:pPr eaLnBrk="1"/>
            <a:endParaRPr lang="en-US" sz="2800" b="1" dirty="0" smtClean="0">
              <a:solidFill>
                <a:schemeClr val="bg1"/>
              </a:solidFill>
            </a:endParaRP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Demographics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Needs assessment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Grant application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Grant implementation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Results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Lessons learned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677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7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484"/>
            <a:ext cx="8686799" cy="1375172"/>
          </a:xfrm>
        </p:spPr>
        <p:txBody>
          <a:bodyPr/>
          <a:lstStyle/>
          <a:p>
            <a:pPr algn="ctr" eaLnBrk="1"/>
            <a:r>
              <a:rPr lang="en-US" sz="4800" b="1" dirty="0" smtClean="0"/>
              <a:t>Los estudiantes—the students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768078"/>
            <a:ext cx="5736431" cy="4607719"/>
          </a:xfrm>
        </p:spPr>
        <p:txBody>
          <a:bodyPr/>
          <a:lstStyle/>
          <a:p>
            <a:pPr eaLnBrk="1"/>
            <a:endParaRPr lang="en-US" sz="3200" dirty="0" smtClean="0">
              <a:solidFill>
                <a:schemeClr val="bg1"/>
              </a:solidFill>
            </a:endParaRP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Class demographics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Academic background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Cultural background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Curriculum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Instruction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sica's class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78" y="0"/>
            <a:ext cx="8705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553200" cy="838200"/>
          </a:xfrm>
        </p:spPr>
        <p:txBody>
          <a:bodyPr/>
          <a:lstStyle/>
          <a:p>
            <a:pPr algn="ctr"/>
            <a:r>
              <a:rPr lang="en-US" sz="4800" b="1" dirty="0" smtClean="0"/>
              <a:t>Literacy Practices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1" y="1066800"/>
            <a:ext cx="8839200" cy="530899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Technology Literacy: Terminology, practice, implementation, usage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L1 Literacy: Alphabet, phonetics, terminology, composition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L2 Literacy: Terminology, translation, </a:t>
            </a:r>
          </a:p>
          <a:p>
            <a:pPr lvl="1">
              <a:buFontTx/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word usage</a:t>
            </a:r>
          </a:p>
          <a:p>
            <a:pPr>
              <a:spcBef>
                <a:spcPts val="844"/>
              </a:spcBef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Performance Techniques: </a:t>
            </a:r>
          </a:p>
          <a:p>
            <a:pPr>
              <a:spcBef>
                <a:spcPts val="844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	Janitor*  see references</a:t>
            </a:r>
          </a:p>
          <a:p>
            <a:pPr>
              <a:spcBef>
                <a:spcPts val="844"/>
              </a:spcBef>
              <a:buNone/>
            </a:pPr>
            <a:endParaRPr lang="en-US" sz="1700" dirty="0" smtClean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r>
              <a:rPr lang="en-US" sz="5400" dirty="0" smtClean="0"/>
              <a:t>The Winner!</a:t>
            </a:r>
            <a:endParaRPr lang="en-US" sz="5400" dirty="0"/>
          </a:p>
        </p:txBody>
      </p:sp>
      <p:pic>
        <p:nvPicPr>
          <p:cNvPr id="4" name="Picture 1" descr="Christian Ang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38300"/>
            <a:ext cx="5740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lobalR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A2BF34B-0DFA-41DE-9A38-B419334A7D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AF_GlobalRead</Template>
  <TotalTime>997</TotalTime>
  <Words>914</Words>
  <Application>Microsoft Office PowerPoint</Application>
  <PresentationFormat>On-screen Show (4:3)</PresentationFormat>
  <Paragraphs>225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AF_GlobalRead</vt:lpstr>
      <vt:lpstr>  Cruzando Fronteras:  Increasing Heritage Language Student Engagement through Literacy   Mrs. Jessica F. Sliger, Ms. Rachel Story,  &amp; Dr. Freddie A. Bowles </vt:lpstr>
      <vt:lpstr>Presentation Goals</vt:lpstr>
      <vt:lpstr>Hoy presentamos...</vt:lpstr>
      <vt:lpstr>La historia-- the story</vt:lpstr>
      <vt:lpstr>PowerPoint Presentation</vt:lpstr>
      <vt:lpstr>Los estudiantes—the students</vt:lpstr>
      <vt:lpstr>PowerPoint Presentation</vt:lpstr>
      <vt:lpstr>Literacy Practices</vt:lpstr>
      <vt:lpstr>The Winner!</vt:lpstr>
      <vt:lpstr>Los poemas—the poems</vt:lpstr>
      <vt:lpstr>The  Poets</vt:lpstr>
      <vt:lpstr>Ejemplos de los estudiantes</vt:lpstr>
      <vt:lpstr>PowerPoint Presentation</vt:lpstr>
      <vt:lpstr>PowerPoint Presentation</vt:lpstr>
      <vt:lpstr>PowerPoint Presentation</vt:lpstr>
      <vt:lpstr>PowerPoint Presentation</vt:lpstr>
      <vt:lpstr>Published Work</vt:lpstr>
      <vt:lpstr>Poetry Slam 101</vt:lpstr>
      <vt:lpstr>PowerPoint Presentation</vt:lpstr>
      <vt:lpstr>PowerPoint Presentation</vt:lpstr>
      <vt:lpstr>Literacy Practices and Resources</vt:lpstr>
      <vt:lpstr>Assessment Used For Accuracy </vt:lpstr>
      <vt:lpstr>PowerPoint Presentation</vt:lpstr>
      <vt:lpstr>Assessment for Fluency and Intonation</vt:lpstr>
      <vt:lpstr>PowerPoint Presentation</vt:lpstr>
      <vt:lpstr>Writing A Short Story</vt:lpstr>
      <vt:lpstr>PowerPoint Presentation</vt:lpstr>
      <vt:lpstr>Video Resources for Poetry Unit</vt:lpstr>
      <vt:lpstr> References</vt:lpstr>
      <vt:lpstr> Additional References</vt:lpstr>
      <vt:lpstr>Questions?</vt:lpstr>
      <vt:lpstr>“Ticket Out”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&amp;  World Languages</dc:title>
  <dc:creator>tulipan</dc:creator>
  <cp:lastModifiedBy>Freddie Bowles</cp:lastModifiedBy>
  <cp:revision>82</cp:revision>
  <cp:lastPrinted>2012-10-02T18:25:59Z</cp:lastPrinted>
  <dcterms:created xsi:type="dcterms:W3CDTF">2012-10-02T01:17:02Z</dcterms:created>
  <dcterms:modified xsi:type="dcterms:W3CDTF">2013-03-25T14:07:00Z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TC103367929990</vt:lpwstr>
  </property>
</Properties>
</file>