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122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AEBC1F-E711-414F-A682-84BA22EABD02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EA1D93-8B8C-45BD-A300-1B1D8814EE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Cooperative learning</a:t>
            </a:r>
          </a:p>
          <a:p>
            <a:endParaRPr lang="en-US" dirty="0" smtClean="0"/>
          </a:p>
          <a:p>
            <a:r>
              <a:rPr lang="en-US" dirty="0" smtClean="0"/>
              <a:t>By Ashley, Lauren, and Matt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Chapter Six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Room Arrangement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Tables or desks need to be arranged to allow teacher’s unrestricted movement</a:t>
            </a:r>
          </a:p>
          <a:p>
            <a:endParaRPr lang="en-US" dirty="0" smtClean="0"/>
          </a:p>
          <a:p>
            <a:r>
              <a:rPr lang="en-US" dirty="0" smtClean="0"/>
              <a:t>Groups already need to be arranged to allow for group work</a:t>
            </a:r>
          </a:p>
          <a:p>
            <a:endParaRPr lang="en-US" dirty="0" smtClean="0"/>
          </a:p>
          <a:p>
            <a:r>
              <a:rPr lang="en-US" dirty="0" smtClean="0"/>
              <a:t>Provide all materials needed for each group to cut down on unnecessary student movement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Talk and Movement Procedures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Students should use “six inch voices” to cut down noise levels</a:t>
            </a:r>
          </a:p>
          <a:p>
            <a:endParaRPr lang="en-US" dirty="0" smtClean="0"/>
          </a:p>
          <a:p>
            <a:r>
              <a:rPr lang="en-US" dirty="0" smtClean="0"/>
              <a:t>Movement between groups should be restricted by the teacher (“Stay in your group” or “Take care of out-of-group business promptly”)</a:t>
            </a:r>
          </a:p>
          <a:p>
            <a:endParaRPr lang="en-US" dirty="0" smtClean="0"/>
          </a:p>
          <a:p>
            <a:r>
              <a:rPr lang="en-US" dirty="0" smtClean="0"/>
              <a:t>Transitions should be timed so students can be accountable for how much time is left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Group Attention Signals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teacher needs to provide additional directions, students should be aware of teacher’s signals to gain their attention</a:t>
            </a:r>
          </a:p>
          <a:p>
            <a:pPr lvl="1"/>
            <a:r>
              <a:rPr lang="en-US" dirty="0" smtClean="0"/>
              <a:t>“Raise your hand if you can hear me.”</a:t>
            </a:r>
          </a:p>
          <a:p>
            <a:pPr lvl="1"/>
            <a:r>
              <a:rPr lang="en-US" dirty="0" smtClean="0"/>
              <a:t>“Clap if you can hear me.”</a:t>
            </a:r>
          </a:p>
          <a:p>
            <a:pPr lvl="1"/>
            <a:r>
              <a:rPr lang="en-US" dirty="0" smtClean="0"/>
              <a:t>Count down</a:t>
            </a:r>
          </a:p>
          <a:p>
            <a:pPr lvl="1"/>
            <a:r>
              <a:rPr lang="en-US" dirty="0" smtClean="0"/>
              <a:t>“One two three, eyes on me!”</a:t>
            </a:r>
          </a:p>
          <a:p>
            <a:pPr lvl="1"/>
            <a:endParaRPr lang="en-US" dirty="0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smtClean="0">
                <a:solidFill>
                  <a:schemeClr val="tx1"/>
                </a:solidFill>
              </a:rPr>
              <a:t>Write information on the board to avoid </a:t>
            </a:r>
            <a:r>
              <a:rPr lang="en-US" sz="2700" smtClean="0">
                <a:solidFill>
                  <a:schemeClr val="tx1"/>
                </a:solidFill>
              </a:rPr>
              <a:t>interrupting student </a:t>
            </a:r>
            <a:r>
              <a:rPr lang="en-US" sz="2700" dirty="0" smtClean="0">
                <a:solidFill>
                  <a:schemeClr val="tx1"/>
                </a:solidFill>
              </a:rPr>
              <a:t>concentration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Promoting Interdependence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Assignments and projects that require varied skills and abilities gives students more opportunities to contribute</a:t>
            </a:r>
          </a:p>
          <a:p>
            <a:endParaRPr lang="en-US" dirty="0" smtClean="0"/>
          </a:p>
          <a:p>
            <a:r>
              <a:rPr lang="en-US" dirty="0" smtClean="0"/>
              <a:t>Allow students to be responsible by contributing a unique component to the group’s product</a:t>
            </a:r>
          </a:p>
          <a:p>
            <a:endParaRPr lang="en-US" dirty="0" smtClean="0"/>
          </a:p>
          <a:p>
            <a:r>
              <a:rPr lang="en-US" dirty="0" smtClean="0"/>
              <a:t>Group assignments can be given a group grade, recognition, or 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Individual Accountability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Peer evaluations can keep individuals accountable for work within the group</a:t>
            </a:r>
          </a:p>
          <a:p>
            <a:endParaRPr lang="en-US" dirty="0" smtClean="0"/>
          </a:p>
          <a:p>
            <a:r>
              <a:rPr lang="en-US" dirty="0" smtClean="0"/>
              <a:t>Require individual students to complete a certain portion of the group work</a:t>
            </a:r>
          </a:p>
          <a:p>
            <a:endParaRPr lang="en-US" dirty="0" smtClean="0"/>
          </a:p>
          <a:p>
            <a:r>
              <a:rPr lang="en-US" dirty="0" smtClean="0"/>
              <a:t>Have students turn in individual work (notes) along with the group’s product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Benefits of Cooperative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Greater individual achievement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Increased engagement with the content</a:t>
            </a:r>
          </a:p>
          <a:p>
            <a:endParaRPr lang="en-US" dirty="0" smtClean="0"/>
          </a:p>
          <a:p>
            <a:r>
              <a:rPr lang="en-US" dirty="0" smtClean="0"/>
              <a:t>Small groups have greater potential for participation and feedback</a:t>
            </a:r>
          </a:p>
          <a:p>
            <a:endParaRPr lang="en-US" dirty="0" smtClean="0"/>
          </a:p>
          <a:p>
            <a:r>
              <a:rPr lang="en-US" dirty="0" smtClean="0"/>
              <a:t>Content can be more meaningful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Benefits (continued)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Active participation of students</a:t>
            </a:r>
          </a:p>
          <a:p>
            <a:endParaRPr lang="en-US" dirty="0" smtClean="0"/>
          </a:p>
          <a:p>
            <a:r>
              <a:rPr lang="en-US" dirty="0" smtClean="0"/>
              <a:t>Lower and higher achieving students benefit from working together</a:t>
            </a:r>
          </a:p>
          <a:p>
            <a:endParaRPr lang="en-US" dirty="0" smtClean="0"/>
          </a:p>
          <a:p>
            <a:r>
              <a:rPr lang="en-US" dirty="0" smtClean="0"/>
              <a:t>Development of interpersonal skills by engaging in tasks with a common goal with other students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2933</TotalTime>
  <Words>308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Chapter Six</vt:lpstr>
      <vt:lpstr>Room Arrangement</vt:lpstr>
      <vt:lpstr>Talk and Movement Procedures</vt:lpstr>
      <vt:lpstr>Group Attention Signals</vt:lpstr>
      <vt:lpstr>Promoting Interdependence</vt:lpstr>
      <vt:lpstr>Individual Accountability</vt:lpstr>
      <vt:lpstr>Benefits of Cooperative Learning</vt:lpstr>
      <vt:lpstr>Benefits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Six</dc:title>
  <dc:creator>Ashley Weasley</dc:creator>
  <cp:lastModifiedBy>Bosko</cp:lastModifiedBy>
  <cp:revision>26</cp:revision>
  <dcterms:created xsi:type="dcterms:W3CDTF">2011-10-18T22:50:03Z</dcterms:created>
  <dcterms:modified xsi:type="dcterms:W3CDTF">2011-11-16T18:54:11Z</dcterms:modified>
</cp:coreProperties>
</file>