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57" r:id="rId4"/>
    <p:sldId id="276" r:id="rId5"/>
    <p:sldId id="273" r:id="rId6"/>
    <p:sldId id="258" r:id="rId7"/>
    <p:sldId id="277" r:id="rId8"/>
    <p:sldId id="280" r:id="rId9"/>
    <p:sldId id="272" r:id="rId10"/>
    <p:sldId id="259" r:id="rId11"/>
    <p:sldId id="267" r:id="rId12"/>
    <p:sldId id="281" r:id="rId13"/>
    <p:sldId id="271" r:id="rId14"/>
    <p:sldId id="263" r:id="rId15"/>
    <p:sldId id="274" r:id="rId16"/>
    <p:sldId id="269" r:id="rId17"/>
    <p:sldId id="265" r:id="rId18"/>
    <p:sldId id="282" r:id="rId19"/>
    <p:sldId id="283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0" d="100"/>
          <a:sy n="30" d="100"/>
        </p:scale>
        <p:origin x="-122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840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618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108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96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373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583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670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031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473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444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6590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7EDA-A332-5D46-80CC-D34A2BE4ED7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5FA3-1140-1A47-B7F6-8776C9292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802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52400"/>
            <a:ext cx="9144000" cy="67056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</a:rPr>
              <a:t>Maintaining Appropriate Student Behavior </a:t>
            </a:r>
            <a:br>
              <a:rPr lang="en-US" sz="6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6000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40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42" y="262309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Prompt Management of Inappropriate Behavior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0325"/>
            <a:ext cx="8229600" cy="4525963"/>
          </a:xfrm>
        </p:spPr>
        <p:txBody>
          <a:bodyPr/>
          <a:lstStyle/>
          <a:p>
            <a:r>
              <a:rPr lang="en-US" dirty="0" smtClean="0"/>
              <a:t>Prompt management helps prevent escalation</a:t>
            </a:r>
          </a:p>
          <a:p>
            <a:r>
              <a:rPr lang="en-US" dirty="0" smtClean="0"/>
              <a:t>Areas of concern include: lack of involvement, work avoidance, obvious violations of classroom rules and procedures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withitness</a:t>
            </a:r>
            <a:r>
              <a:rPr lang="en-US" dirty="0" smtClean="0"/>
              <a:t>” – detect off task behavior and stop it before it happens </a:t>
            </a:r>
          </a:p>
          <a:p>
            <a:r>
              <a:rPr lang="en-US" dirty="0" smtClean="0"/>
              <a:t>Do not ignore off task behavior, address it directly and calmly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814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1859C"/>
                </a:solidFill>
              </a:rPr>
              <a:t>Prompt Management of Inappropriate Behavior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Four Ways </a:t>
            </a:r>
            <a:r>
              <a:rPr lang="en-US" sz="2800" b="1" dirty="0"/>
              <a:t>T</a:t>
            </a:r>
            <a:r>
              <a:rPr lang="en-US" sz="2800" b="1" dirty="0" smtClean="0"/>
              <a:t>o </a:t>
            </a:r>
            <a:r>
              <a:rPr lang="en-US" sz="2800" b="1" dirty="0"/>
              <a:t>M</a:t>
            </a:r>
            <a:r>
              <a:rPr lang="en-US" sz="2800" b="1" dirty="0" smtClean="0"/>
              <a:t>anage </a:t>
            </a:r>
            <a:r>
              <a:rPr lang="en-US" sz="2800" b="1" dirty="0"/>
              <a:t>I</a:t>
            </a:r>
            <a:r>
              <a:rPr lang="en-US" sz="2800" b="1" dirty="0" smtClean="0"/>
              <a:t>nappropriate Behavior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Proximity- make eye contact, move closer to the student, use a signal (such as finger to the lips) 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2. 	Simply remind the student/class of the appropriate 	procedure 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3.	 When a student is off task, redirect his/her 	attention to the task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4. 	Ask or tell the student to stop the inappropriate 	behavior. Then, monitor until it stops.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0598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1859C"/>
                </a:solidFill>
              </a:rPr>
              <a:t>Prompt Management of Inappropriate Behavior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-</a:t>
            </a:r>
            <a:r>
              <a:rPr lang="en-US" sz="3600" dirty="0" smtClean="0"/>
              <a:t>If you are unable to address the student about his/her behavior at the time, discuss it privately with him/her later 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-Send student to the hall or to a time-out desk if they are being disruptive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0598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build a positive climate- Mr. Jeff Ayers </a:t>
            </a:r>
            <a:endParaRPr lang="en-US" dirty="0"/>
          </a:p>
        </p:txBody>
      </p:sp>
      <p:pic>
        <p:nvPicPr>
          <p:cNvPr id="4" name="Content Placeholder 3" descr="Photo on 2011-10-23 at 18.00 #3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457200" y="2003425"/>
            <a:ext cx="8229600" cy="4525963"/>
          </a:xfrm>
        </p:spPr>
      </p:pic>
    </p:spTree>
    <p:extLst>
      <p:ext uri="{BB962C8B-B14F-4D97-AF65-F5344CB8AC3E}">
        <p14:creationId xmlns="" xmlns:p14="http://schemas.microsoft.com/office/powerpoint/2010/main" val="105286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132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 Building A Positive Climate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6554"/>
            <a:ext cx="8229600" cy="5482143"/>
          </a:xfrm>
        </p:spPr>
        <p:txBody>
          <a:bodyPr>
            <a:normAutofit fontScale="85000" lnSpcReduction="10000"/>
          </a:bodyPr>
          <a:lstStyle/>
          <a:p>
            <a:r>
              <a:rPr lang="en-US" sz="3500" dirty="0" smtClean="0"/>
              <a:t>Keep a positive perspective and avoiding dwelling on student misbehavior or inadequacies  </a:t>
            </a:r>
          </a:p>
          <a:p>
            <a:r>
              <a:rPr lang="en-US" sz="3500" dirty="0" smtClean="0"/>
              <a:t>Students need specific corrective feedback to know what to improve (avoid negative comments!) </a:t>
            </a:r>
          </a:p>
          <a:p>
            <a:r>
              <a:rPr lang="en-US" sz="3500" dirty="0" smtClean="0"/>
              <a:t>Students should look forward to class, expect to learn and receive assistance , and feel supported in their efforts. </a:t>
            </a:r>
          </a:p>
          <a:p>
            <a:r>
              <a:rPr lang="en-US" sz="3500" dirty="0" smtClean="0"/>
              <a:t>If you believe your students are capable they are more likely to work harder</a:t>
            </a:r>
          </a:p>
          <a:p>
            <a:r>
              <a:rPr lang="en-US" sz="3500" dirty="0" smtClean="0"/>
              <a:t>Praise student accomplishment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301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91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How to build a positive climate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48" y="1434531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Discuss instructional goals</a:t>
            </a:r>
          </a:p>
          <a:p>
            <a:r>
              <a:rPr lang="en-US" dirty="0" smtClean="0"/>
              <a:t>Insist students complete work satisfactory</a:t>
            </a:r>
          </a:p>
          <a:p>
            <a:r>
              <a:rPr lang="en-US" dirty="0" smtClean="0"/>
              <a:t>Refuse to accept excuses for poor work</a:t>
            </a:r>
          </a:p>
          <a:p>
            <a:r>
              <a:rPr lang="en-US" dirty="0" smtClean="0"/>
              <a:t>Communicate acceptance of imperfect initial performance when students struggle to achieve new learning </a:t>
            </a:r>
          </a:p>
          <a:p>
            <a:r>
              <a:rPr lang="en-US" dirty="0" smtClean="0"/>
              <a:t>Convey confidence in students’ abilities </a:t>
            </a:r>
          </a:p>
          <a:p>
            <a:r>
              <a:rPr lang="en-US" dirty="0" smtClean="0"/>
              <a:t>Avoid comparative evaluations </a:t>
            </a:r>
          </a:p>
          <a:p>
            <a:r>
              <a:rPr lang="en-US" dirty="0" smtClean="0"/>
              <a:t>Display an encouraging “Can Do” attitude that generates student self-confidence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5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Rewards and Incentives- Ms. Candice Duncan </a:t>
            </a:r>
            <a:endParaRPr lang="en-US" dirty="0"/>
          </a:p>
        </p:txBody>
      </p:sp>
      <p:pic>
        <p:nvPicPr>
          <p:cNvPr id="4" name="Content Placeholder 3" descr="Photo on 2011-10-23 at 17.59 #2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457200" y="1752827"/>
            <a:ext cx="8229600" cy="4525962"/>
          </a:xfrm>
        </p:spPr>
      </p:pic>
    </p:spTree>
    <p:extLst>
      <p:ext uri="{BB962C8B-B14F-4D97-AF65-F5344CB8AC3E}">
        <p14:creationId xmlns="" xmlns:p14="http://schemas.microsoft.com/office/powerpoint/2010/main" val="4722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8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31859C"/>
                </a:solidFill>
              </a:rPr>
              <a:t>Improving Class Climate Through Incentive or Rewards 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Incentives or rewards can help build a positive climate </a:t>
            </a:r>
          </a:p>
          <a:p>
            <a:r>
              <a:rPr lang="en-US" dirty="0" smtClean="0"/>
              <a:t>The incentives add interest or excitement to the class routine while directing attention toward appropriate behavior and away from inappropriate behavior.</a:t>
            </a:r>
          </a:p>
          <a:p>
            <a:r>
              <a:rPr lang="en-US" dirty="0" smtClean="0"/>
              <a:t>When rewarded and not punished, students are more likely to respond positively to the teacher. </a:t>
            </a:r>
          </a:p>
          <a:p>
            <a:r>
              <a:rPr lang="en-US" dirty="0" smtClean="0"/>
              <a:t> Before using incentives, check your school’s policy.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352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8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31859C"/>
                </a:solidFill>
              </a:rPr>
              <a:t>Improving Class Climate Through Incentive or Rewards 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Rewards should target behaviors you want to encourage</a:t>
            </a:r>
          </a:p>
          <a:p>
            <a:r>
              <a:rPr lang="en-US" dirty="0" smtClean="0"/>
              <a:t>Have simple procedures for incentives</a:t>
            </a:r>
          </a:p>
          <a:p>
            <a:r>
              <a:rPr lang="en-US" dirty="0" smtClean="0"/>
              <a:t>Make sure all students are able to achieve the incentive </a:t>
            </a:r>
          </a:p>
          <a:p>
            <a:r>
              <a:rPr lang="en-US" dirty="0" smtClean="0"/>
              <a:t>Types of incentives: </a:t>
            </a:r>
          </a:p>
          <a:p>
            <a:pPr lvl="1">
              <a:buNone/>
            </a:pPr>
            <a:r>
              <a:rPr lang="en-US" dirty="0" smtClean="0"/>
              <a:t>Symbols: grades, gold star </a:t>
            </a:r>
          </a:p>
          <a:p>
            <a:pPr lvl="1">
              <a:buNone/>
            </a:pPr>
            <a:r>
              <a:rPr lang="en-US" dirty="0" smtClean="0"/>
              <a:t>Recognition: giving attention to the student, displaying work </a:t>
            </a:r>
          </a:p>
          <a:p>
            <a:pPr lvl="1">
              <a:buNone/>
            </a:pPr>
            <a:r>
              <a:rPr lang="en-US" dirty="0" smtClean="0"/>
              <a:t>Activities:  free time, work with a friend, class party or trip </a:t>
            </a:r>
          </a:p>
          <a:p>
            <a:pPr lvl="1">
              <a:buNone/>
            </a:pPr>
            <a:r>
              <a:rPr lang="en-US" dirty="0" smtClean="0"/>
              <a:t>Materials: awarding objects of value to students </a:t>
            </a:r>
          </a:p>
          <a:p>
            <a:r>
              <a:rPr lang="en-US" dirty="0" smtClean="0"/>
              <a:t>CAUTION: receiving a reward reduces intrinsic motivation to complete a task if extrinsic reward is no longer available </a:t>
            </a:r>
          </a:p>
          <a:p>
            <a:r>
              <a:rPr lang="en-US" dirty="0" smtClean="0"/>
              <a:t>Verbal praise and positive feedback help enhance student’s intrinsic motivation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3522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3095"/>
            <a:ext cx="8229600" cy="4689248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A big </a:t>
            </a:r>
            <a:r>
              <a:rPr lang="en-US" b="1" i="1" dirty="0" smtClean="0">
                <a:solidFill>
                  <a:schemeClr val="accent1"/>
                </a:solidFill>
              </a:rPr>
              <a:t>thank you </a:t>
            </a:r>
            <a:r>
              <a:rPr lang="en-US" dirty="0" smtClean="0">
                <a:solidFill>
                  <a:schemeClr val="accent1"/>
                </a:solidFill>
              </a:rPr>
              <a:t>to Mrs. Rachael Pavey who created this wonderful PowerPoint.  She more than contributed her part! 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monitor student behavior- Mr. Aaron </a:t>
            </a:r>
            <a:r>
              <a:rPr lang="en-US" dirty="0" err="1" smtClean="0"/>
              <a:t>Tinnin</a:t>
            </a:r>
            <a:endParaRPr lang="en-US" dirty="0"/>
          </a:p>
        </p:txBody>
      </p:sp>
      <p:pic>
        <p:nvPicPr>
          <p:cNvPr id="4" name="Content Placeholder 3" descr="Photo on 2011-10-23 at 18.00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457200" y="1784803"/>
            <a:ext cx="8229600" cy="4525963"/>
          </a:xfrm>
        </p:spPr>
      </p:pic>
    </p:spTree>
    <p:extLst>
      <p:ext uri="{BB962C8B-B14F-4D97-AF65-F5344CB8AC3E}">
        <p14:creationId xmlns="" xmlns:p14="http://schemas.microsoft.com/office/powerpoint/2010/main" val="15027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72" y="-128774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Group Activity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788" y="1014226"/>
            <a:ext cx="8229600" cy="58437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At your table, develop a skit that is either a good representation or a bad representation of the topic on your group’s index card. </a:t>
            </a:r>
          </a:p>
          <a:p>
            <a:pPr marL="0" indent="0">
              <a:buNone/>
            </a:pPr>
            <a:r>
              <a:rPr lang="en-US" sz="3600" dirty="0" smtClean="0"/>
              <a:t>    </a:t>
            </a:r>
          </a:p>
          <a:p>
            <a:pPr marL="0" indent="0">
              <a:buNone/>
            </a:pPr>
            <a:r>
              <a:rPr lang="en-US" sz="3600" dirty="0" smtClean="0"/>
              <a:t>You have 5 minutes to create a skit that should be about 1 minute long.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000" dirty="0" smtClean="0"/>
              <a:t>You will present these to the class for a formative assessment!  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253040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Monitoring Student Behavior</a:t>
            </a:r>
            <a:endParaRPr lang="en-US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Two important categories of behavior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1. Student involvement in learning activities. </a:t>
            </a:r>
          </a:p>
          <a:p>
            <a:pPr marL="0" indent="0">
              <a:buNone/>
            </a:pPr>
            <a:r>
              <a:rPr lang="en-US" dirty="0" smtClean="0"/>
              <a:t>	(attention during presentations &amp; discussions, 	progress on seatwork)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Student compliance with classroom rules and procedures.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***Key- MUST have a clear set of expectations (CEP)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9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1859C"/>
                </a:solidFill>
              </a:rPr>
              <a:t>Monitoring Student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Effective monitoring techniques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-be able to see the faces of all students</a:t>
            </a:r>
          </a:p>
          <a:p>
            <a:pPr>
              <a:buNone/>
            </a:pPr>
            <a:r>
              <a:rPr lang="en-US" dirty="0" smtClean="0"/>
              <a:t>-scan the room frequently</a:t>
            </a:r>
          </a:p>
          <a:p>
            <a:pPr>
              <a:buNone/>
            </a:pPr>
            <a:r>
              <a:rPr lang="en-US" dirty="0" smtClean="0"/>
              <a:t>-monitor the class by walking around and checking individual student’s progress</a:t>
            </a:r>
          </a:p>
          <a:p>
            <a:pPr>
              <a:buNone/>
            </a:pPr>
            <a:r>
              <a:rPr lang="en-US" dirty="0" smtClean="0"/>
              <a:t>-don’t “talk to the chalkboard”</a:t>
            </a:r>
          </a:p>
          <a:p>
            <a:pPr>
              <a:buNone/>
            </a:pPr>
            <a:r>
              <a:rPr lang="en-US" dirty="0" smtClean="0"/>
              <a:t>-begin seatwork as a whole group activity</a:t>
            </a:r>
          </a:p>
          <a:p>
            <a:pPr>
              <a:buNone/>
            </a:pPr>
            <a:r>
              <a:rPr lang="en-US" dirty="0" smtClean="0"/>
              <a:t>-monitor students’ grades and have them keep records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be consistent- Mr. Matt Joyner </a:t>
            </a:r>
            <a:endParaRPr lang="en-US" dirty="0"/>
          </a:p>
        </p:txBody>
      </p:sp>
      <p:pic>
        <p:nvPicPr>
          <p:cNvPr id="4" name="Content Placeholder 3" descr="Photo on 2011-10-23 at 18.02 #2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457200" y="1775052"/>
            <a:ext cx="8229600" cy="4525962"/>
          </a:xfrm>
        </p:spPr>
      </p:pic>
    </p:spTree>
    <p:extLst>
      <p:ext uri="{BB962C8B-B14F-4D97-AF65-F5344CB8AC3E}">
        <p14:creationId xmlns="" xmlns:p14="http://schemas.microsoft.com/office/powerpoint/2010/main" val="7508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Consistency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consistency?</a:t>
            </a:r>
          </a:p>
          <a:p>
            <a:pPr>
              <a:buFontTx/>
              <a:buChar char="-"/>
            </a:pPr>
            <a:r>
              <a:rPr lang="en-US" dirty="0" smtClean="0"/>
              <a:t>Maintaining the same expectations for behaviors that are appropriate or inappropriate in particular activities. </a:t>
            </a:r>
          </a:p>
          <a:p>
            <a:pPr>
              <a:buNone/>
            </a:pPr>
            <a:r>
              <a:rPr lang="en-US" dirty="0" smtClean="0"/>
              <a:t>-	Applicable to all students in every situation, no exceptions should be made</a:t>
            </a:r>
            <a:endParaRPr lang="en-US" dirty="0"/>
          </a:p>
          <a:p>
            <a:pPr>
              <a:buNone/>
            </a:pPr>
            <a:r>
              <a:rPr lang="en-US" dirty="0" smtClean="0"/>
              <a:t>-	Inconsistency can lead to students testing the boundaries and behaving inappropriately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50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Consistency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Ex. If the penalty for tardiness is a detention, then the rule must be enforced all the time.  </a:t>
            </a:r>
          </a:p>
          <a:p>
            <a:r>
              <a:rPr lang="en-US" dirty="0" smtClean="0"/>
              <a:t>However, there are exceptions….</a:t>
            </a:r>
          </a:p>
          <a:p>
            <a:r>
              <a:rPr lang="en-US" dirty="0" smtClean="0"/>
              <a:t>Some students have particular individualized programs that need to be followed</a:t>
            </a:r>
          </a:p>
          <a:p>
            <a:r>
              <a:rPr lang="en-US" dirty="0" smtClean="0"/>
              <a:t>Utilize good judgment when it comes to extending deadlines</a:t>
            </a:r>
          </a:p>
          <a:p>
            <a:r>
              <a:rPr lang="en-US" dirty="0" smtClean="0"/>
              <a:t>Talking during group work and seatwork</a:t>
            </a:r>
          </a:p>
          <a:p>
            <a:pPr>
              <a:buNone/>
            </a:pPr>
            <a:r>
              <a:rPr lang="en-US" dirty="0" smtClean="0"/>
              <a:t>	-maintain and discuss rules and guidelines for student talk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50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31859C"/>
                </a:solidFill>
              </a:rPr>
              <a:t>Consistency </a:t>
            </a:r>
            <a:endParaRPr lang="en-US" sz="4800" dirty="0">
              <a:solidFill>
                <a:srgbClr val="31859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Undesirable inconsistency usually arises from</a:t>
            </a:r>
          </a:p>
          <a:p>
            <a:pPr marL="514350" indent="-514350">
              <a:buAutoNum type="arabicPeriod"/>
            </a:pPr>
            <a:r>
              <a:rPr lang="en-US" dirty="0" smtClean="0"/>
              <a:t>Procedures or rules are not reasonable, workable, or appropriate</a:t>
            </a:r>
          </a:p>
          <a:p>
            <a:pPr marL="514350" indent="-514350">
              <a:buAutoNum type="arabicPeriod"/>
            </a:pPr>
            <a:r>
              <a:rPr lang="en-US" dirty="0" smtClean="0"/>
              <a:t>Teacher fails to monitor behavior</a:t>
            </a:r>
          </a:p>
          <a:p>
            <a:pPr marL="514350" indent="-514350">
              <a:buAutoNum type="arabicPeriod"/>
            </a:pPr>
            <a:r>
              <a:rPr lang="en-US" dirty="0" smtClean="0"/>
              <a:t>Teacher is not consistent with enforcing penalties  </a:t>
            </a:r>
          </a:p>
          <a:p>
            <a:pPr marL="514350" indent="-514350">
              <a:buNone/>
            </a:pPr>
            <a:r>
              <a:rPr lang="en-US" dirty="0" smtClean="0"/>
              <a:t>Ways to address inconstancy</a:t>
            </a:r>
          </a:p>
          <a:p>
            <a:pPr marL="514350" indent="-514350">
              <a:buNone/>
            </a:pPr>
            <a:r>
              <a:rPr lang="en-US" dirty="0" smtClean="0"/>
              <a:t>    re-teach procedure, modify and reintroduce it, or abandon it if it doesn’t work.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50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manage inappropriate behavior- Mr. Tyler McBride </a:t>
            </a:r>
            <a:endParaRPr lang="en-US" dirty="0"/>
          </a:p>
        </p:txBody>
      </p:sp>
      <p:pic>
        <p:nvPicPr>
          <p:cNvPr id="4" name="Content Placeholder 3" descr="Photo on 2011-10-23 at 18.01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457200" y="1762805"/>
            <a:ext cx="8229600" cy="4525962"/>
          </a:xfrm>
        </p:spPr>
      </p:pic>
    </p:spTree>
    <p:extLst>
      <p:ext uri="{BB962C8B-B14F-4D97-AF65-F5344CB8AC3E}">
        <p14:creationId xmlns="" xmlns:p14="http://schemas.microsoft.com/office/powerpoint/2010/main" val="27959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751</Words>
  <Application>Microsoft Office PowerPoint</Application>
  <PresentationFormat>On-screen Show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Maintaining Appropriate Student Behavior   </vt:lpstr>
      <vt:lpstr>How to monitor student behavior- Mr. Aaron Tinnin</vt:lpstr>
      <vt:lpstr>Monitoring Student Behavior</vt:lpstr>
      <vt:lpstr>Monitoring Student Behavior</vt:lpstr>
      <vt:lpstr>How to be consistent- Mr. Matt Joyner </vt:lpstr>
      <vt:lpstr>Consistency </vt:lpstr>
      <vt:lpstr>Consistency </vt:lpstr>
      <vt:lpstr>Consistency </vt:lpstr>
      <vt:lpstr>How to manage inappropriate behavior- Mr. Tyler McBride </vt:lpstr>
      <vt:lpstr>Prompt Management of Inappropriate Behavior </vt:lpstr>
      <vt:lpstr>Prompt Management of Inappropriate Behavior </vt:lpstr>
      <vt:lpstr>Prompt Management of Inappropriate Behavior </vt:lpstr>
      <vt:lpstr>How to build a positive climate- Mr. Jeff Ayers </vt:lpstr>
      <vt:lpstr> Building A Positive Climate </vt:lpstr>
      <vt:lpstr>How to build a positive climate</vt:lpstr>
      <vt:lpstr>Rewards and Incentives- Ms. Candice Duncan </vt:lpstr>
      <vt:lpstr>Improving Class Climate Through Incentive or Rewards </vt:lpstr>
      <vt:lpstr>Improving Class Climate Through Incentive or Rewards </vt:lpstr>
      <vt:lpstr>A big thank you to Mrs. Rachael Pavey who created this wonderful PowerPoint.  She more than contributed her part! </vt:lpstr>
      <vt:lpstr>Group Activity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Appropriate Student Behavior</dc:title>
  <dc:creator>Rachel Pavey</dc:creator>
  <cp:lastModifiedBy>Bosko</cp:lastModifiedBy>
  <cp:revision>39</cp:revision>
  <dcterms:created xsi:type="dcterms:W3CDTF">2011-10-23T22:08:58Z</dcterms:created>
  <dcterms:modified xsi:type="dcterms:W3CDTF">2011-11-11T17:11:43Z</dcterms:modified>
</cp:coreProperties>
</file>