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6" r:id="rId3"/>
    <p:sldId id="268" r:id="rId4"/>
    <p:sldId id="257" r:id="rId5"/>
    <p:sldId id="258" r:id="rId6"/>
    <p:sldId id="267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3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15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117EED-BD8E-440F-A524-7B903630E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896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748C7-BEE0-44BC-8727-0F7EBE55D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27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06FB9-9BF9-426A-BBAF-5B078B5F8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3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DBA7C-7BB7-4016-8BD7-9A79A2527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40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8FEA4-262B-498D-B3A5-3DC2DDB03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34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F7FBD-FABD-465C-B651-D9357EFC4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43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2EC06-81C5-49D0-B498-4BFBA5BFF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2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536F9-9883-4072-A824-F658B280F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4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A0334-98E8-45FE-92B6-6490D9583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83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B28BC-B3B0-49D9-9C78-CCE070FE1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22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74BF9-62F3-45BE-8075-FB6E9348E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5123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5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9B52259D-DCCC-4A6B-8E5C-11C773987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iGuT9-_Y5J4&amp;feature=relate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EJiwA0jqFQo" TargetMode="External"/><Relationship Id="rId2" Type="http://schemas.openxmlformats.org/officeDocument/2006/relationships/hyperlink" Target="http://www.youtube.com/teachingchanne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CIED 5022 </a:t>
            </a:r>
            <a:br>
              <a:rPr lang="en-US" sz="3600" b="1" smtClean="0"/>
            </a:br>
            <a:r>
              <a:rPr lang="en-US" sz="3600" b="1" smtClean="0"/>
              <a:t>Classroom Management Concepts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</a:pPr>
            <a:endParaRPr lang="en-US" sz="2400" dirty="0" smtClean="0"/>
          </a:p>
          <a:p>
            <a:pPr algn="ctr" eaLnBrk="1" hangingPunct="1">
              <a:lnSpc>
                <a:spcPct val="90000"/>
              </a:lnSpc>
            </a:pPr>
            <a:r>
              <a:rPr lang="en-US" sz="2400" dirty="0" smtClean="0"/>
              <a:t>Dr. Freddie Bowles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2400" dirty="0" smtClean="0"/>
              <a:t>University of Arkansas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2400" dirty="0" smtClean="0"/>
              <a:t>fbowles@uark.edu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1. General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9248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Attendance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Absentees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Tardies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Bell ringers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Leaving the room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Materials &amp; equipment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For students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For teachers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Closure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Instruction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Student attention</a:t>
            </a:r>
          </a:p>
          <a:p>
            <a:pPr eaLnBrk="1" hangingPunct="1"/>
            <a:r>
              <a:rPr lang="en-US" smtClean="0"/>
              <a:t>Student participation</a:t>
            </a:r>
          </a:p>
          <a:p>
            <a:pPr eaLnBrk="1" hangingPunct="1"/>
            <a:r>
              <a:rPr lang="en-US" smtClean="0"/>
              <a:t>Seatwork</a:t>
            </a:r>
          </a:p>
          <a:p>
            <a:pPr lvl="1" eaLnBrk="1" hangingPunct="1"/>
            <a:r>
              <a:rPr lang="en-US" smtClean="0"/>
              <a:t>Talking</a:t>
            </a:r>
          </a:p>
          <a:p>
            <a:pPr lvl="1" eaLnBrk="1" hangingPunct="1"/>
            <a:r>
              <a:rPr lang="en-US" smtClean="0"/>
              <a:t>Getting help</a:t>
            </a:r>
          </a:p>
          <a:p>
            <a:pPr lvl="1" eaLnBrk="1" hangingPunct="1"/>
            <a:r>
              <a:rPr lang="en-US" smtClean="0"/>
              <a:t>Leaving your seat</a:t>
            </a:r>
          </a:p>
          <a:p>
            <a:pPr lvl="1" eaLnBrk="1" hangingPunct="1"/>
            <a:r>
              <a:rPr lang="en-US" smtClean="0"/>
              <a:t>Work completion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Group Work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Teach behavior</a:t>
            </a:r>
          </a:p>
          <a:p>
            <a:pPr eaLnBrk="1" hangingPunct="1"/>
            <a:r>
              <a:rPr lang="en-US" smtClean="0"/>
              <a:t>Assign roles</a:t>
            </a:r>
          </a:p>
          <a:p>
            <a:pPr eaLnBrk="1" hangingPunct="1"/>
            <a:r>
              <a:rPr lang="en-US" smtClean="0"/>
              <a:t>Use reflection</a:t>
            </a:r>
          </a:p>
          <a:p>
            <a:pPr eaLnBrk="1" hangingPunct="1"/>
            <a:r>
              <a:rPr lang="en-US" smtClean="0"/>
              <a:t>Manage  materials &amp; supplies</a:t>
            </a:r>
          </a:p>
          <a:p>
            <a:pPr eaLnBrk="1" hangingPunct="1"/>
            <a:r>
              <a:rPr lang="en-US" smtClean="0"/>
              <a:t>Group assignments</a:t>
            </a:r>
          </a:p>
          <a:p>
            <a:pPr eaLnBrk="1" hangingPunct="1"/>
            <a:r>
              <a:rPr lang="en-US" smtClean="0"/>
              <a:t>Goals &amp; participation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Miscellaneous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Signals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To get attention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To signal behavior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To indicate procedures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Interruptions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Special equipment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Drills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Split lunches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Harry and Rosemary Wong say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4800" smtClean="0"/>
              <a:t>“Teaching Procedures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4800" smtClean="0"/>
              <a:t>Is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4800" smtClean="0"/>
              <a:t>Teaching Expectations”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1200" smtClean="0"/>
              <a:t>Teachers.net/gazette/JUN02/wong.htm.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RESPECT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http://www.youtube.com/watch?v=iGuT9-_</a:t>
            </a:r>
            <a:r>
              <a:rPr lang="en-US" dirty="0" smtClean="0">
                <a:hlinkClick r:id="rId2"/>
              </a:rPr>
              <a:t>Y5J4&amp;feature=related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25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Choosing Rules &amp; Procedures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Goal:</a:t>
            </a:r>
            <a:r>
              <a:rPr lang="en-US" dirty="0" smtClean="0"/>
              <a:t> To help you identify a good system of rules and procedures</a:t>
            </a:r>
          </a:p>
          <a:p>
            <a:pPr eaLnBrk="1" hangingPunct="1">
              <a:buFont typeface="Wingdings" pitchFamily="2" charset="2"/>
              <a:buNone/>
            </a:pPr>
            <a:endParaRPr lang="en-US" sz="1000" dirty="0" smtClean="0"/>
          </a:p>
          <a:p>
            <a:pPr eaLnBrk="1" hangingPunct="1"/>
            <a:r>
              <a:rPr lang="en-US" b="1" dirty="0" smtClean="0"/>
              <a:t>Why?</a:t>
            </a:r>
            <a:r>
              <a:rPr lang="en-US" dirty="0" smtClean="0"/>
              <a:t> To ensure an effectively managed classroom by creating an orderly environment with minimal disruptions or wasted time</a:t>
            </a:r>
          </a:p>
          <a:p>
            <a:pPr eaLnBrk="1" hangingPunct="1">
              <a:buFont typeface="Wingdings" pitchFamily="2" charset="2"/>
              <a:buNone/>
            </a:pPr>
            <a:endParaRPr lang="en-US" sz="1000" dirty="0" smtClean="0"/>
          </a:p>
          <a:p>
            <a:pPr eaLnBrk="1" hangingPunct="1"/>
            <a:r>
              <a:rPr lang="en-US" b="1" dirty="0" smtClean="0"/>
              <a:t>Connection:</a:t>
            </a:r>
            <a:r>
              <a:rPr lang="en-US" dirty="0" smtClean="0"/>
              <a:t> Domain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smtClean="0"/>
              <a:t>How? </a:t>
            </a:r>
            <a:r>
              <a:rPr lang="en-US" sz="3800" smtClean="0"/>
              <a:t>Establish a clear set of expected behaviors for…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Entering the room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Taking a seat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Bringing materials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Completing assignments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Leaving the room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Talking during discussion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Responding to questions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Working in groups.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Ms. Noonan: Managing Transitions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hlinkClick r:id="rId2"/>
            </a:endParaRPr>
          </a:p>
          <a:p>
            <a:pPr eaLnBrk="1" hangingPunct="1"/>
            <a:endParaRPr lang="en-US" dirty="0" smtClean="0">
              <a:hlinkClick r:id="rId2"/>
            </a:endParaRPr>
          </a:p>
          <a:p>
            <a:pPr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www.youtube.com/watch?v=EJiwA0jqFQo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Definitions</a:t>
            </a:r>
            <a:r>
              <a:rPr lang="en-US" smtClean="0"/>
              <a:t>		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Rules:</a:t>
            </a:r>
            <a:r>
              <a:rPr lang="en-US" sz="2800" smtClean="0"/>
              <a:t> identifies general expectations or standards that may prohibit some behavior or define a general standards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000" smtClean="0"/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Procedures</a:t>
            </a:r>
            <a:r>
              <a:rPr lang="en-US" sz="2800" smtClean="0"/>
              <a:t> (routines): communicate expectations for behavior—usually apply to a specific activity to accomplish something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000" smtClean="0"/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Code of Conduct</a:t>
            </a:r>
            <a:r>
              <a:rPr lang="en-US" sz="2800" smtClean="0"/>
              <a:t>: school rules and procedures; applies to all students; includes administrative procedures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smtClean="0"/>
              <a:t>Planning your rules </a:t>
            </a:r>
            <a:br>
              <a:rPr lang="en-US" sz="3800" b="1" smtClean="0"/>
            </a:br>
            <a:r>
              <a:rPr lang="en-US" sz="3800" b="1" smtClean="0"/>
              <a:t>(policies / guidelines)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Positively worded</a:t>
            </a:r>
          </a:p>
          <a:p>
            <a:pPr eaLnBrk="1" hangingPunct="1"/>
            <a:r>
              <a:rPr lang="en-US" smtClean="0"/>
              <a:t>Limited scope (3-5 rules)</a:t>
            </a:r>
          </a:p>
          <a:p>
            <a:pPr eaLnBrk="1" hangingPunct="1"/>
            <a:r>
              <a:rPr lang="en-US" smtClean="0"/>
              <a:t>Clearly stated</a:t>
            </a:r>
          </a:p>
          <a:p>
            <a:pPr eaLnBrk="1" hangingPunct="1"/>
            <a:r>
              <a:rPr lang="en-US" smtClean="0"/>
              <a:t>Discuss in class</a:t>
            </a:r>
          </a:p>
          <a:p>
            <a:pPr eaLnBrk="1" hangingPunct="1"/>
            <a:r>
              <a:rPr lang="en-US" smtClean="0"/>
              <a:t>Post in room</a:t>
            </a:r>
          </a:p>
          <a:p>
            <a:pPr eaLnBrk="1" hangingPunct="1"/>
            <a:r>
              <a:rPr lang="en-US" smtClean="0"/>
              <a:t>Keep parents informed</a:t>
            </a:r>
          </a:p>
          <a:p>
            <a:pPr eaLnBrk="1" hangingPunct="1"/>
            <a:r>
              <a:rPr lang="en-US" smtClean="0"/>
              <a:t>Get students involved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Consequences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mtClean="0"/>
              <a:t>Plan ahead of time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mtClean="0"/>
              <a:t>Get administrative approval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mtClean="0"/>
              <a:t>Keep Code of Conduct in mind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Four types: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General—needed everyday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Teacher-led / seat work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Group work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Miscellaneous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MC_Class_3_chp_2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CMC_Class_3_chp_2</Template>
  <TotalTime>32</TotalTime>
  <Words>283</Words>
  <Application>Microsoft Office PowerPoint</Application>
  <PresentationFormat>On-screen Show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CMC_Class_3_chp_2</vt:lpstr>
      <vt:lpstr>CIED 5022  Classroom Management Concepts</vt:lpstr>
      <vt:lpstr>Harry and Rosemary Wong say</vt:lpstr>
      <vt:lpstr>Teaching RESPECT</vt:lpstr>
      <vt:lpstr>Choosing Rules &amp; Procedures</vt:lpstr>
      <vt:lpstr>How? Establish a clear set of expected behaviors for…</vt:lpstr>
      <vt:lpstr>Ms. Noonan: Managing Transitions</vt:lpstr>
      <vt:lpstr>Definitions  </vt:lpstr>
      <vt:lpstr>Planning your rules  (policies / guidelines)</vt:lpstr>
      <vt:lpstr>Consequences</vt:lpstr>
      <vt:lpstr>1. General</vt:lpstr>
      <vt:lpstr>Instruction</vt:lpstr>
      <vt:lpstr>Group Work</vt:lpstr>
      <vt:lpstr>Miscellaneous</vt:lpstr>
    </vt:vector>
  </TitlesOfParts>
  <Company>University of Arkansas - COEHP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CIED 5022  Classroom Management Concepts</dc:title>
  <dc:creator>Freddie Bowles</dc:creator>
  <cp:lastModifiedBy>Freddie Bowles</cp:lastModifiedBy>
  <cp:revision>4</cp:revision>
  <dcterms:created xsi:type="dcterms:W3CDTF">2012-08-27T14:46:19Z</dcterms:created>
  <dcterms:modified xsi:type="dcterms:W3CDTF">2012-09-13T18:18:54Z</dcterms:modified>
</cp:coreProperties>
</file>