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7880096-3CCA-42BF-B704-E4A7D55C58BF}" type="datetimeFigureOut">
              <a:rPr lang="en-US" smtClean="0"/>
              <a:t>4/17/2014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35DD888-8632-4370-892D-DD63FB9A3EB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4/17/2014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0096-3CCA-42BF-B704-E4A7D55C58BF}" type="datetimeFigureOut">
              <a:rPr lang="en-US" smtClean="0"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D888-8632-4370-892D-DD63FB9A3EB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7880096-3CCA-42BF-B704-E4A7D55C58BF}" type="datetimeFigureOut">
              <a:rPr lang="en-US" smtClean="0"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35DD888-8632-4370-892D-DD63FB9A3EB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Community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 Breaking the Boundaries:</a:t>
            </a:r>
          </a:p>
          <a:p>
            <a:pPr algn="ctr"/>
            <a:r>
              <a:rPr lang="en-US" dirty="0" smtClean="0"/>
              <a:t>School as the </a:t>
            </a:r>
          </a:p>
          <a:p>
            <a:pPr algn="ctr"/>
            <a:r>
              <a:rPr lang="en-US" dirty="0" smtClean="0"/>
              <a:t>Village Commons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486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7253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Schools as Village Commons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00200"/>
            <a:ext cx="6777317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Teachers build communities within the building: civil interaction with colleagues, staff, and admin.</a:t>
            </a:r>
          </a:p>
          <a:p>
            <a:r>
              <a:rPr lang="en-US" dirty="0" smtClean="0"/>
              <a:t>Schools build communities within the village:  social unity, partnerships, model for adult community life (viable citizens).</a:t>
            </a:r>
          </a:p>
          <a:p>
            <a:r>
              <a:rPr lang="en-US" dirty="0" smtClean="0"/>
              <a:t>Students learn how to engage with issues of diversity from their roles in the school and in the community by exhibiting awareness and sensitivity through “a critical mind and a socially oriented attitude” (Einstein, 1968, p. 310).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96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9144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Jane Addams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2600"/>
            <a:ext cx="6777317" cy="44958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200" dirty="0" smtClean="0"/>
              <a:t>“ The democratic ideal demands of the school that it shall give the child’s own experience a social value; that it shall teach him to direct his activities and adjust them to those of other people.”</a:t>
            </a:r>
          </a:p>
          <a:p>
            <a:pPr marL="68580" indent="0">
              <a:buNone/>
            </a:pPr>
            <a:endParaRPr lang="en-US" sz="3200" dirty="0"/>
          </a:p>
          <a:p>
            <a:pPr marL="68580" indent="0">
              <a:buNone/>
            </a:pPr>
            <a:r>
              <a:rPr lang="en-US" dirty="0" smtClean="0"/>
              <a:t>(</a:t>
            </a:r>
            <a:r>
              <a:rPr lang="en-US" i="1" dirty="0" smtClean="0"/>
              <a:t>Democracy and Social Ethics</a:t>
            </a:r>
            <a:r>
              <a:rPr lang="en-US" dirty="0" smtClean="0"/>
              <a:t>, 1907, p. 180)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9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9144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Teaching Social Values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6777317" cy="457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Whose values do we teach?</a:t>
            </a:r>
          </a:p>
          <a:p>
            <a:pPr marL="68580" indent="0">
              <a:buNone/>
            </a:pPr>
            <a:endParaRPr lang="en-US" sz="1200" dirty="0" smtClean="0"/>
          </a:p>
          <a:p>
            <a:r>
              <a:rPr lang="en-US" sz="3600" dirty="0" smtClean="0"/>
              <a:t>What are those values?</a:t>
            </a:r>
          </a:p>
          <a:p>
            <a:pPr marL="68580" indent="0">
              <a:buNone/>
            </a:pPr>
            <a:endParaRPr lang="en-US" sz="1200" dirty="0" smtClean="0"/>
          </a:p>
          <a:p>
            <a:r>
              <a:rPr lang="en-US" sz="3600" dirty="0" smtClean="0"/>
              <a:t>How do they change?</a:t>
            </a:r>
          </a:p>
          <a:p>
            <a:pPr marL="68580" indent="0">
              <a:buNone/>
            </a:pPr>
            <a:endParaRPr lang="en-US" sz="1200" dirty="0" smtClean="0"/>
          </a:p>
          <a:p>
            <a:r>
              <a:rPr lang="en-US" sz="3600" dirty="0" smtClean="0"/>
              <a:t>Why do they change?</a:t>
            </a:r>
          </a:p>
        </p:txBody>
      </p:sp>
    </p:spTree>
    <p:extLst>
      <p:ext uri="{BB962C8B-B14F-4D97-AF65-F5344CB8AC3E}">
        <p14:creationId xmlns:p14="http://schemas.microsoft.com/office/powerpoint/2010/main" val="3065417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Creating a 21</a:t>
            </a:r>
            <a:r>
              <a:rPr lang="en-US" b="1" baseline="30000" dirty="0" smtClean="0"/>
              <a:t>st</a:t>
            </a:r>
            <a:r>
              <a:rPr lang="en-US" b="1" dirty="0" smtClean="0"/>
              <a:t> C. Global Village Classroom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25780" indent="-457200">
              <a:buFont typeface="+mj-lt"/>
              <a:buAutoNum type="arabicPeriod"/>
            </a:pPr>
            <a:r>
              <a:rPr lang="en-US" sz="3200" dirty="0" smtClean="0"/>
              <a:t>Have a common purpose.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200" dirty="0" smtClean="0"/>
              <a:t>Maintain stability.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200" dirty="0" smtClean="0"/>
              <a:t>Foster Cooperation.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200" dirty="0" smtClean="0"/>
              <a:t>Balance independence and interdependence</a:t>
            </a:r>
            <a:r>
              <a:rPr lang="en-US" sz="3200" dirty="0" smtClean="0"/>
              <a:t>.</a:t>
            </a:r>
          </a:p>
          <a:p>
            <a:pPr marL="68580" indent="0">
              <a:buNone/>
            </a:pPr>
            <a:endParaRPr lang="en-US" sz="3200" dirty="0" smtClean="0"/>
          </a:p>
          <a:p>
            <a:pPr marL="68580" indent="0">
              <a:buNone/>
            </a:pPr>
            <a:r>
              <a:rPr lang="en-US" sz="1900" dirty="0" smtClean="0"/>
              <a:t>(Ricardo L. Garcia, </a:t>
            </a:r>
            <a:r>
              <a:rPr lang="en-US" sz="1900" i="1" dirty="0" smtClean="0"/>
              <a:t>Teaching for Diversity</a:t>
            </a:r>
            <a:r>
              <a:rPr lang="en-US" sz="1900" dirty="0" smtClean="0"/>
              <a:t>, 2011)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4006161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Common Purpose: </a:t>
            </a:r>
            <a:br>
              <a:rPr lang="en-US" b="1" dirty="0" smtClean="0"/>
            </a:br>
            <a:r>
              <a:rPr lang="en-US" b="1" dirty="0" smtClean="0"/>
              <a:t>  Learn How to Learn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Academic and Social Development</a:t>
            </a:r>
          </a:p>
          <a:p>
            <a:pPr lvl="1"/>
            <a:r>
              <a:rPr lang="en-US" dirty="0" smtClean="0"/>
              <a:t>Learning autonomy</a:t>
            </a:r>
          </a:p>
          <a:p>
            <a:pPr lvl="1"/>
            <a:r>
              <a:rPr lang="en-US" dirty="0" smtClean="0"/>
              <a:t>Intellectual effectiveness</a:t>
            </a:r>
          </a:p>
          <a:p>
            <a:pPr lvl="1"/>
            <a:r>
              <a:rPr lang="en-US" dirty="0" smtClean="0"/>
              <a:t>Cultural efficacy</a:t>
            </a:r>
          </a:p>
          <a:p>
            <a:r>
              <a:rPr lang="en-US" dirty="0" smtClean="0"/>
              <a:t>Service to the Community</a:t>
            </a:r>
          </a:p>
          <a:p>
            <a:pPr lvl="1"/>
            <a:r>
              <a:rPr lang="en-US" dirty="0" smtClean="0"/>
              <a:t>Local</a:t>
            </a:r>
          </a:p>
          <a:p>
            <a:pPr lvl="1"/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National</a:t>
            </a:r>
          </a:p>
          <a:p>
            <a:pPr lvl="1"/>
            <a:r>
              <a:rPr lang="en-US" dirty="0" smtClean="0"/>
              <a:t>Global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09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Stability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simple rules for classroom behavior.</a:t>
            </a:r>
          </a:p>
          <a:p>
            <a:endParaRPr lang="en-US" dirty="0" smtClean="0"/>
          </a:p>
          <a:p>
            <a:r>
              <a:rPr lang="en-US" dirty="0" smtClean="0"/>
              <a:t>Give students input on rules.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Create a system to integrate transient students into classroom.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069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Foster Cooperation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Promote genuine interaction.</a:t>
            </a:r>
          </a:p>
          <a:p>
            <a:endParaRPr lang="en-US" dirty="0"/>
          </a:p>
          <a:p>
            <a:r>
              <a:rPr lang="en-US" dirty="0" smtClean="0"/>
              <a:t>Create opportunities to balance self-interest with social responsibilities.</a:t>
            </a:r>
          </a:p>
          <a:p>
            <a:endParaRPr lang="en-US" dirty="0"/>
          </a:p>
          <a:p>
            <a:r>
              <a:rPr lang="en-US" dirty="0" smtClean="0"/>
              <a:t>Design tasks that draw out individual talents for common ends.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197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Balance Independence with Interdependence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153348"/>
          </a:xfrm>
        </p:spPr>
        <p:txBody>
          <a:bodyPr>
            <a:normAutofit/>
          </a:bodyPr>
          <a:lstStyle/>
          <a:p>
            <a:r>
              <a:rPr lang="en-US" dirty="0" smtClean="0"/>
              <a:t>Motto:  Freedom within order.</a:t>
            </a:r>
          </a:p>
          <a:p>
            <a:endParaRPr lang="en-US" dirty="0" smtClean="0"/>
          </a:p>
          <a:p>
            <a:r>
              <a:rPr lang="en-US" dirty="0" smtClean="0"/>
              <a:t>Maintain balance between individualism and collaboration.</a:t>
            </a:r>
          </a:p>
          <a:p>
            <a:endParaRPr lang="en-US" dirty="0" smtClean="0"/>
          </a:p>
          <a:p>
            <a:r>
              <a:rPr lang="en-US" dirty="0" smtClean="0"/>
              <a:t>Foster critical and creative thinking.</a:t>
            </a:r>
          </a:p>
          <a:p>
            <a:endParaRPr lang="en-US" dirty="0" smtClean="0"/>
          </a:p>
          <a:p>
            <a:r>
              <a:rPr lang="en-US" dirty="0" smtClean="0"/>
              <a:t>Provide opportunities to link students to the broader society.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62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 Trust Among Students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Cooperative learning activities provide	</a:t>
            </a:r>
          </a:p>
          <a:p>
            <a:pPr lvl="2"/>
            <a:r>
              <a:rPr lang="en-US" dirty="0" smtClean="0"/>
              <a:t>Individual accountability &amp; positive interdependence</a:t>
            </a:r>
          </a:p>
          <a:p>
            <a:pPr lvl="2"/>
            <a:r>
              <a:rPr lang="en-US" dirty="0" smtClean="0"/>
              <a:t>Training in social interaction skills</a:t>
            </a:r>
          </a:p>
          <a:p>
            <a:pPr lvl="2"/>
            <a:r>
              <a:rPr lang="en-US" dirty="0" smtClean="0"/>
              <a:t>Implementation and monitoring of social interaction skills</a:t>
            </a:r>
          </a:p>
          <a:p>
            <a:pPr lvl="2"/>
            <a:r>
              <a:rPr lang="en-US" dirty="0" smtClean="0"/>
              <a:t>Reflection for effectiveness and improvement of productivity	</a:t>
            </a:r>
          </a:p>
          <a:p>
            <a:pPr lvl="1"/>
            <a:r>
              <a:rPr lang="en-US" dirty="0" smtClean="0"/>
              <a:t>AND self-reliance, self-efficacy, conflict resolution, sharing, and turn-taking			</a:t>
            </a:r>
          </a:p>
        </p:txBody>
      </p:sp>
    </p:spTree>
    <p:extLst>
      <p:ext uri="{BB962C8B-B14F-4D97-AF65-F5344CB8AC3E}">
        <p14:creationId xmlns:p14="http://schemas.microsoft.com/office/powerpoint/2010/main" val="842988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791</TotalTime>
  <Words>322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Community II</vt:lpstr>
      <vt:lpstr>Jane Addams</vt:lpstr>
      <vt:lpstr>Teaching Social Values</vt:lpstr>
      <vt:lpstr>Creating a 21st C. Global Village Classroom</vt:lpstr>
      <vt:lpstr>Common Purpose:    Learn How to Learn </vt:lpstr>
      <vt:lpstr>Stability</vt:lpstr>
      <vt:lpstr>Foster Cooperation</vt:lpstr>
      <vt:lpstr>Balance Independence with Interdependence</vt:lpstr>
      <vt:lpstr>Build Trust Among Students</vt:lpstr>
      <vt:lpstr>Schools as Village Commons</vt:lpstr>
    </vt:vector>
  </TitlesOfParts>
  <Company>University of Arkansas - COEHP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CIED</dc:title>
  <dc:creator>Freddie Bowles</dc:creator>
  <cp:lastModifiedBy>Freddie Bowles</cp:lastModifiedBy>
  <cp:revision>28</cp:revision>
  <dcterms:created xsi:type="dcterms:W3CDTF">2014-03-06T16:25:56Z</dcterms:created>
  <dcterms:modified xsi:type="dcterms:W3CDTF">2014-04-17T17:22:42Z</dcterms:modified>
</cp:coreProperties>
</file>