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3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FE8C99-6563-4C4B-8A84-6AE1435EB112}" type="datetimeFigureOut">
              <a:rPr lang="en-US" smtClean="0"/>
              <a:pPr/>
              <a:t>2/21/2014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342BF6C-332E-428D-BADE-584934508B8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la.org/map_dat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nsus.gov/compendia/statab/2011/tables/11s0053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133600"/>
            <a:ext cx="6172200" cy="1676400"/>
          </a:xfrm>
        </p:spPr>
        <p:txBody>
          <a:bodyPr/>
          <a:lstStyle/>
          <a:p>
            <a:pPr algn="ctr"/>
            <a:r>
              <a:rPr lang="en-US" dirty="0" smtClean="0"/>
              <a:t>English Language Learners in the </a:t>
            </a:r>
            <a:br>
              <a:rPr lang="en-US" dirty="0" smtClean="0"/>
            </a:br>
            <a:r>
              <a:rPr lang="en-US" dirty="0" smtClean="0"/>
              <a:t>Public School Classroom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>CIED 5052: Multicultural Issues</a:t>
            </a:r>
          </a:p>
          <a:p>
            <a:pPr algn="ctr"/>
            <a:r>
              <a:rPr lang="en-US" sz="2800" dirty="0" smtClean="0"/>
              <a:t>Dr. Bowles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grammatical competence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Phonological: accompany lectures with handouts, key words written on board, PPT presentations, tapes of class texts</a:t>
            </a:r>
          </a:p>
          <a:p>
            <a:r>
              <a:rPr lang="en-US" dirty="0" smtClean="0"/>
              <a:t>Lexical: list of most frequently used  words in your content area; frequent oral interaction; extended reading; graphic organizers; context clues; word parts; cognates; dictionaries &amp; reference tools</a:t>
            </a:r>
          </a:p>
          <a:p>
            <a:r>
              <a:rPr lang="en-US" dirty="0" smtClean="0"/>
              <a:t>Grammatical: Extensive reading (to provide examples of subordination, passive voice, vocabulary); sentence combining activities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grammatical competence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Sociolinguistic (ability to use language for different functions—academic discourse is acquired): </a:t>
            </a:r>
          </a:p>
          <a:p>
            <a:pPr lvl="1"/>
            <a:r>
              <a:rPr lang="en-US" dirty="0" smtClean="0"/>
              <a:t>perspective taking for oral communication—intonation, stress, pitch; coherence; background knowledge of listeners; perspective taking for written communication—formal, objective, authoritative.</a:t>
            </a:r>
          </a:p>
          <a:p>
            <a:pPr lvl="1"/>
            <a:r>
              <a:rPr lang="en-US" dirty="0" smtClean="0"/>
              <a:t>Solidarity and status: need to connect to listeners/readers, and need to assert authority; use of formal language and supporting arguments using facts and specific examples; pair ELLs with native speakers of English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Developing grammatical competence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Discourse (oral and written—ability to structure connected ideas in a form appropriate for the subject area): read expository texts at an early age; supplement textbooks with informational texts; teach students strategies for reading expository, academic texts; scaffold instruction that supports them in reading textbooks; engage learners in motivating and real-world interactions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whole class assignments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Offer a word bank.</a:t>
            </a:r>
          </a:p>
          <a:p>
            <a:r>
              <a:rPr lang="en-US" dirty="0" smtClean="0"/>
              <a:t>Assign fewer questions</a:t>
            </a:r>
          </a:p>
          <a:p>
            <a:r>
              <a:rPr lang="en-US" dirty="0" smtClean="0"/>
              <a:t>Allot extra time (for work and to answer questions)</a:t>
            </a:r>
          </a:p>
          <a:p>
            <a:r>
              <a:rPr lang="en-US" dirty="0" smtClean="0"/>
              <a:t>Evaluate for content only</a:t>
            </a:r>
          </a:p>
          <a:p>
            <a:r>
              <a:rPr lang="en-US" dirty="0" smtClean="0"/>
              <a:t>Offer models and outlines</a:t>
            </a:r>
          </a:p>
          <a:p>
            <a:r>
              <a:rPr lang="en-US" dirty="0" smtClean="0"/>
              <a:t>Use diagrams, maps, and charts</a:t>
            </a:r>
          </a:p>
          <a:p>
            <a:r>
              <a:rPr lang="en-US" dirty="0" smtClean="0"/>
              <a:t>Sequence pictures</a:t>
            </a:r>
          </a:p>
          <a:p>
            <a:r>
              <a:rPr lang="en-US" dirty="0" smtClean="0"/>
              <a:t>Incorporate graphic organizers</a:t>
            </a:r>
          </a:p>
          <a:p>
            <a:r>
              <a:rPr lang="en-US" dirty="0" smtClean="0"/>
              <a:t>Use “hands-on” assignments (manipulatives, dioramas, models)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Adapt your personal teaching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*Remember oral language is ephemeral and ELLs take more time to process oral language.</a:t>
            </a:r>
          </a:p>
          <a:p>
            <a:r>
              <a:rPr lang="en-US" dirty="0" smtClean="0"/>
              <a:t>Change the pace of your speech (slow down).</a:t>
            </a:r>
          </a:p>
          <a:p>
            <a:r>
              <a:rPr lang="en-US" dirty="0" smtClean="0"/>
              <a:t>Enunciate.</a:t>
            </a:r>
          </a:p>
          <a:p>
            <a:r>
              <a:rPr lang="en-US" dirty="0" smtClean="0"/>
              <a:t>Limit use of contractions.</a:t>
            </a:r>
          </a:p>
          <a:p>
            <a:r>
              <a:rPr lang="en-US" dirty="0" smtClean="0"/>
              <a:t>Use fewer pronouns.</a:t>
            </a:r>
          </a:p>
          <a:p>
            <a:r>
              <a:rPr lang="en-US" dirty="0" smtClean="0"/>
              <a:t>Simplify academic language (clarify classroom jargon).</a:t>
            </a:r>
          </a:p>
          <a:p>
            <a:r>
              <a:rPr lang="en-US" dirty="0" smtClean="0"/>
              <a:t>Be aware of idiomatic language.</a:t>
            </a:r>
          </a:p>
          <a:p>
            <a:r>
              <a:rPr lang="en-US" dirty="0" smtClean="0"/>
              <a:t>Simplify sentence structure.</a:t>
            </a:r>
          </a:p>
          <a:p>
            <a:r>
              <a:rPr lang="en-US" dirty="0" smtClean="0"/>
              <a:t>Use gestures.</a:t>
            </a:r>
          </a:p>
          <a:p>
            <a:r>
              <a:rPr lang="en-US" dirty="0" smtClean="0"/>
              <a:t>Demonstrate your words.</a:t>
            </a:r>
          </a:p>
          <a:p>
            <a:r>
              <a:rPr lang="en-US" dirty="0" smtClean="0"/>
              <a:t>Be dramatic.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Adapting Classroom-based assessments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Replace M-C questions with a linguistically simplified format:  true / false, identification questions, completion questions, cloze questions.</a:t>
            </a:r>
          </a:p>
          <a:p>
            <a:r>
              <a:rPr lang="en-US" dirty="0" smtClean="0"/>
              <a:t>In place of essay tests, allow ELLs to use visuals and graphics for responses:  graphic organizers, T-notes, sequenced pictures, labeled diagrams and maps.</a:t>
            </a:r>
          </a:p>
          <a:p>
            <a:r>
              <a:rPr lang="en-US" dirty="0" smtClean="0"/>
              <a:t>Use alternative assessments such as performance-based assessments, portfolios, information journals, self- and peer-assessments.</a:t>
            </a:r>
          </a:p>
          <a:p>
            <a:r>
              <a:rPr lang="en-US" dirty="0" smtClean="0"/>
              <a:t>Focus on content, focus on progress, and give second chances.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LeMoine, (n.D.) Standard English Learners. </a:t>
            </a:r>
            <a:r>
              <a:rPr lang="en-US" dirty="0" smtClean="0"/>
              <a:t>www.</a:t>
            </a:r>
            <a:r>
              <a:rPr lang="en-US" i="1" dirty="0" smtClean="0"/>
              <a:t>rochesterteachercenter.com</a:t>
            </a:r>
          </a:p>
          <a:p>
            <a:r>
              <a:rPr lang="en-US" dirty="0">
                <a:hlinkClick r:id="rId2"/>
              </a:rPr>
              <a:t>http://www.mla.org/map_data</a:t>
            </a:r>
            <a:endParaRPr lang="en-US" dirty="0"/>
          </a:p>
          <a:p>
            <a:r>
              <a:rPr lang="en-US" dirty="0" smtClean="0"/>
              <a:t>Reiss</a:t>
            </a:r>
            <a:r>
              <a:rPr lang="en-US" dirty="0" smtClean="0"/>
              <a:t>, J. (2005). </a:t>
            </a:r>
            <a:r>
              <a:rPr lang="en-US" i="1" dirty="0" smtClean="0"/>
              <a:t>Teaching content to English language learners: Strategies for secondary school success.  </a:t>
            </a:r>
            <a:r>
              <a:rPr lang="en-US" dirty="0" smtClean="0"/>
              <a:t>White Plains, NY: Pearson Education.</a:t>
            </a:r>
          </a:p>
          <a:p>
            <a:endParaRPr lang="en-US" dirty="0" smtClean="0"/>
          </a:p>
          <a:p>
            <a:r>
              <a:rPr lang="en-US" dirty="0" smtClean="0"/>
              <a:t>Freeman, Y. S., &amp; Freeman, D. E. (2009).  </a:t>
            </a:r>
            <a:r>
              <a:rPr lang="en-US" i="1" dirty="0" smtClean="0"/>
              <a:t>Academic language for English language learners and struggling readers: How to help students succeed across content areas</a:t>
            </a:r>
            <a:r>
              <a:rPr lang="en-US" dirty="0" smtClean="0"/>
              <a:t>. Portsmouth, NH: Heinemann.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they? </a:t>
            </a:r>
            <a:br>
              <a:rPr lang="en-US" dirty="0" smtClean="0"/>
            </a:br>
            <a:r>
              <a:rPr lang="en-US" dirty="0" smtClean="0"/>
              <a:t>What Language do they speak?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467600" cy="5257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hlinkClick r:id="rId2"/>
            </a:endParaRPr>
          </a:p>
          <a:p>
            <a:pPr>
              <a:buNone/>
            </a:pPr>
            <a:r>
              <a:rPr lang="en-US" dirty="0" smtClean="0">
                <a:hlinkClick r:id="rId2"/>
              </a:rPr>
              <a:t>http://www.census.gov/compendia/statab/2011/tables/11s0053.pdf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600" dirty="0" smtClean="0"/>
              <a:t>Ogbu (1991) classified minority students as IMMIGRANT  and INVOLUNTARY.</a:t>
            </a:r>
          </a:p>
          <a:p>
            <a:pPr>
              <a:buNone/>
            </a:pPr>
            <a:r>
              <a:rPr lang="en-US" sz="3600" b="1" dirty="0" smtClean="0"/>
              <a:t>Immigrant: </a:t>
            </a:r>
            <a:r>
              <a:rPr lang="en-US" sz="3600" dirty="0" smtClean="0"/>
              <a:t>not generally influenced by attitudes and values of mainstream society; success measured by standards of their homeland: behavior altered between home and school; highly motivated to adapt to US culture; many have interrupted or limited formal schooling; some believe they will return to homeland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b="1" dirty="0" smtClean="0"/>
              <a:t>Involuntary: </a:t>
            </a:r>
            <a:r>
              <a:rPr lang="en-US" sz="3600" dirty="0" smtClean="0"/>
              <a:t>many have lived in US for generations; measure success by mainstream standards; behavior same for school and home; higher rates of school failure than immigrant minorities;  may place low value on education as a means to success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ELL</a:t>
            </a:r>
          </a:p>
          <a:p>
            <a:pPr>
              <a:buNone/>
            </a:pPr>
            <a:r>
              <a:rPr lang="en-US" b="1" dirty="0" smtClean="0"/>
              <a:t>English Language Learner</a:t>
            </a:r>
          </a:p>
          <a:p>
            <a:pPr>
              <a:buNone/>
            </a:pPr>
            <a:r>
              <a:rPr lang="en-US" b="1" dirty="0" smtClean="0"/>
              <a:t>ELP –</a:t>
            </a:r>
          </a:p>
          <a:p>
            <a:pPr>
              <a:buNone/>
            </a:pPr>
            <a:r>
              <a:rPr lang="en-US" b="1" dirty="0" smtClean="0"/>
              <a:t>English Language Proficiency</a:t>
            </a:r>
          </a:p>
          <a:p>
            <a:pPr>
              <a:buNone/>
            </a:pPr>
            <a:r>
              <a:rPr lang="en-US" b="1" dirty="0" smtClean="0"/>
              <a:t>LEP –</a:t>
            </a:r>
          </a:p>
          <a:p>
            <a:pPr>
              <a:buNone/>
            </a:pPr>
            <a:r>
              <a:rPr lang="en-US" b="1" dirty="0" smtClean="0"/>
              <a:t> Limited English Proficient</a:t>
            </a:r>
          </a:p>
          <a:p>
            <a:pPr>
              <a:buNone/>
            </a:pPr>
            <a:r>
              <a:rPr lang="en-US" b="1" dirty="0" smtClean="0"/>
              <a:t>LTEL –</a:t>
            </a:r>
          </a:p>
          <a:p>
            <a:pPr>
              <a:buNone/>
            </a:pPr>
            <a:r>
              <a:rPr lang="en-US" b="1" dirty="0" smtClean="0"/>
              <a:t>Long-Term English Learner</a:t>
            </a:r>
          </a:p>
          <a:p>
            <a:pPr>
              <a:buNone/>
            </a:pPr>
            <a:r>
              <a:rPr lang="en-US" b="1" dirty="0" smtClean="0"/>
              <a:t>LFS –</a:t>
            </a:r>
          </a:p>
          <a:p>
            <a:pPr>
              <a:buNone/>
            </a:pPr>
            <a:r>
              <a:rPr lang="en-US" b="1" dirty="0" smtClean="0"/>
              <a:t>Limited Formal Schooling</a:t>
            </a:r>
          </a:p>
          <a:p>
            <a:pPr>
              <a:buNone/>
            </a:pPr>
            <a:r>
              <a:rPr lang="en-US" b="1" dirty="0" smtClean="0"/>
              <a:t>SEL –</a:t>
            </a:r>
          </a:p>
          <a:p>
            <a:pPr>
              <a:buNone/>
            </a:pPr>
            <a:r>
              <a:rPr lang="en-US" b="1" dirty="0" smtClean="0"/>
              <a:t>Standard English Learner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Quote from Atlantic Monthly </a:t>
            </a:r>
            <a:br>
              <a:rPr lang="en-US" altLang="en-US" dirty="0"/>
            </a:br>
            <a:r>
              <a:rPr lang="en-US" altLang="en-US" dirty="0"/>
              <a:t>William Labov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/>
              <a:t>“There is no reason to believe that any nonstandard vernacular is itself an obstacle to learning.  The chief problem is ignorance of language on the part of all concerned .... </a:t>
            </a:r>
          </a:p>
          <a:p>
            <a:pPr>
              <a:lnSpc>
                <a:spcPct val="90000"/>
              </a:lnSpc>
            </a:pPr>
            <a:endParaRPr lang="en-US" altLang="en-US" dirty="0" smtClean="0"/>
          </a:p>
          <a:p>
            <a:pPr>
              <a:lnSpc>
                <a:spcPct val="90000"/>
              </a:lnSpc>
            </a:pP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That </a:t>
            </a:r>
            <a:r>
              <a:rPr lang="en-US" altLang="en-US" dirty="0"/>
              <a:t>educational psychology should be influenced by a theory so false to the facts of language is unfortunate; but </a:t>
            </a:r>
            <a:r>
              <a:rPr lang="en-US" altLang="en-US" sz="2800" b="1" dirty="0">
                <a:solidFill>
                  <a:srgbClr val="8C1506"/>
                </a:solidFill>
              </a:rPr>
              <a:t>that children should be the victims of this ignorance is intolerable</a:t>
            </a:r>
            <a:r>
              <a:rPr lang="en-US" altLang="en-US" sz="2800" b="1" dirty="0" smtClean="0">
                <a:solidFill>
                  <a:srgbClr val="8C1506"/>
                </a:solidFill>
              </a:rPr>
              <a:t>.”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sz="2000" b="1" dirty="0" smtClean="0">
                <a:solidFill>
                  <a:srgbClr val="8C1506"/>
                </a:solidFill>
              </a:rPr>
              <a:t>From Dr. LeMoine at Rochester Teacher Center</a:t>
            </a:r>
            <a:endParaRPr lang="en-US" altLang="en-US" sz="2000" b="1" dirty="0">
              <a:solidFill>
                <a:srgbClr val="8C150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0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Second Language Acquisition;</a:t>
            </a:r>
            <a:br>
              <a:rPr lang="en-US" dirty="0" smtClean="0"/>
            </a:br>
            <a:r>
              <a:rPr lang="en-US" dirty="0" smtClean="0"/>
              <a:t>Cummins’ Theoretical Framework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BICS: Basic Interpersonal Communication Skills</a:t>
            </a:r>
          </a:p>
          <a:p>
            <a:pPr lvl="1"/>
            <a:r>
              <a:rPr lang="en-US" sz="2400" dirty="0" smtClean="0"/>
              <a:t>Conversational fluency</a:t>
            </a:r>
          </a:p>
          <a:p>
            <a:pPr lvl="1"/>
            <a:r>
              <a:rPr lang="en-US" sz="2400" dirty="0" smtClean="0"/>
              <a:t>Not the language needed for school success</a:t>
            </a:r>
          </a:p>
          <a:p>
            <a:pPr lvl="1"/>
            <a:r>
              <a:rPr lang="en-US" sz="2400" dirty="0" smtClean="0"/>
              <a:t>BICS acquired before CALP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CALP: Cognitive Academic Language Proficiency</a:t>
            </a:r>
          </a:p>
          <a:p>
            <a:pPr lvl="1"/>
            <a:r>
              <a:rPr lang="en-US" sz="2400" dirty="0" smtClean="0"/>
              <a:t>Command of oral and written academic registers of schooling (Cummins, 2006)</a:t>
            </a:r>
          </a:p>
          <a:p>
            <a:pPr lvl="1"/>
            <a:r>
              <a:rPr lang="en-US" sz="2400" dirty="0" smtClean="0"/>
              <a:t>Not indicative of higher-order thinking ability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CALP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Academic texts</a:t>
            </a:r>
          </a:p>
          <a:p>
            <a:pPr lvl="1"/>
            <a:r>
              <a:rPr lang="en-US" sz="2400" dirty="0" smtClean="0"/>
              <a:t>have high number of words with Greek &amp; Latin roots </a:t>
            </a:r>
          </a:p>
          <a:p>
            <a:pPr lvl="1"/>
            <a:r>
              <a:rPr lang="en-US" sz="2400" dirty="0" smtClean="0"/>
              <a:t>have greater variety of vocabulary than spoken language</a:t>
            </a:r>
          </a:p>
          <a:p>
            <a:pPr lvl="1"/>
            <a:r>
              <a:rPr lang="en-US" sz="2400" dirty="0" smtClean="0"/>
              <a:t> are carefully edited and abstract (use of nominalization subordination, &amp; passive voice)</a:t>
            </a:r>
          </a:p>
          <a:p>
            <a:pPr lvl="1"/>
            <a:r>
              <a:rPr lang="en-US" sz="2400" dirty="0" smtClean="0"/>
              <a:t>use reported speech (past tense, references to distant places, events, objects)</a:t>
            </a:r>
          </a:p>
          <a:p>
            <a:pPr lvl="1"/>
            <a:r>
              <a:rPr lang="en-US" sz="2400" dirty="0" smtClean="0"/>
              <a:t>use little contextual support (few graphics or text markings)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Designing Instruction for ELLs</a:t>
            </a:r>
            <a:br>
              <a:rPr lang="en-US" dirty="0" smtClean="0"/>
            </a:br>
            <a:r>
              <a:rPr lang="en-US" dirty="0" smtClean="0"/>
              <a:t>Context Embedded vs. Context Reduced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7543800" cy="541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COGNITIVELY UNDEMANDING</a:t>
            </a:r>
          </a:p>
          <a:p>
            <a:r>
              <a:rPr lang="en-US" sz="2000" dirty="0" smtClean="0"/>
              <a:t>BICS					</a:t>
            </a:r>
          </a:p>
          <a:p>
            <a:pPr lvl="1"/>
            <a:r>
              <a:rPr lang="en-US" sz="1700" dirty="0" smtClean="0"/>
              <a:t>Discuss the weather			talk on the telephone about</a:t>
            </a:r>
          </a:p>
          <a:p>
            <a:pPr lvl="1"/>
            <a:r>
              <a:rPr lang="en-US" sz="1700" dirty="0" smtClean="0"/>
              <a:t>Interview a classmate		a football game</a:t>
            </a:r>
          </a:p>
          <a:p>
            <a:pPr lvl="1">
              <a:buNone/>
            </a:pPr>
            <a:r>
              <a:rPr lang="en-US" sz="1500" dirty="0" smtClean="0"/>
              <a:t>	</a:t>
            </a:r>
            <a:r>
              <a:rPr lang="en-US" sz="1800" dirty="0" smtClean="0"/>
              <a:t>and write a short biography		read an email about a 						game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CONTEXT		        A  B		CONTEXT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dirty="0" smtClean="0"/>
              <a:t>EMBEDDED                  C  D		REDUCED</a:t>
            </a:r>
          </a:p>
          <a:p>
            <a:pPr lvl="1"/>
            <a:r>
              <a:rPr lang="en-US" sz="1800" dirty="0" smtClean="0"/>
              <a:t>Work in groups to make 	 	read a social studies </a:t>
            </a:r>
          </a:p>
          <a:p>
            <a:pPr lvl="1">
              <a:buNone/>
            </a:pPr>
            <a:r>
              <a:rPr lang="en-US" sz="1800" dirty="0" smtClean="0"/>
              <a:t>a time line of events during		chapter &amp; answer</a:t>
            </a:r>
          </a:p>
          <a:p>
            <a:pPr lvl="1">
              <a:buNone/>
            </a:pPr>
            <a:r>
              <a:rPr lang="en-US" sz="1800" dirty="0" smtClean="0"/>
              <a:t>the colonial period			end-of-chp. Questions</a:t>
            </a:r>
          </a:p>
          <a:p>
            <a:pPr lvl="1"/>
            <a:r>
              <a:rPr lang="en-US" sz="1800" dirty="0" smtClean="0"/>
              <a:t>Role-play a key scene from		</a:t>
            </a:r>
          </a:p>
          <a:p>
            <a:pPr lvl="1">
              <a:buNone/>
            </a:pPr>
            <a:r>
              <a:rPr lang="en-US" sz="1800" dirty="0" smtClean="0"/>
              <a:t>a novel				 take a standardized test</a:t>
            </a:r>
          </a:p>
          <a:p>
            <a:pPr lvl="1" algn="ctr">
              <a:buNone/>
            </a:pPr>
            <a:r>
              <a:rPr lang="en-US" sz="2400" b="1" dirty="0" smtClean="0"/>
              <a:t>COGNITIVELY DEMANDING</a:t>
            </a:r>
            <a:endParaRPr lang="en-US" sz="2400" b="1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058924" y="4189476"/>
            <a:ext cx="41117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" idx="1"/>
            <a:endCxn id="3" idx="3"/>
          </p:cNvCxnSpPr>
          <p:nvPr/>
        </p:nvCxnSpPr>
        <p:spPr>
          <a:xfrm rot="10800000" flipH="1">
            <a:off x="381000" y="4152900"/>
            <a:ext cx="754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Ells in the classroom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7467600" cy="54864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Context of Culture</a:t>
            </a:r>
          </a:p>
          <a:p>
            <a:pPr lvl="1">
              <a:buNone/>
            </a:pPr>
            <a:r>
              <a:rPr lang="en-US" sz="2400" dirty="0" smtClean="0"/>
              <a:t>Help students understand expectations of classroom</a:t>
            </a:r>
          </a:p>
          <a:p>
            <a:pPr lvl="1">
              <a:buNone/>
            </a:pPr>
            <a:r>
              <a:rPr lang="en-US" sz="2400" dirty="0" smtClean="0"/>
              <a:t>culture: how to ask and answer questions, how to</a:t>
            </a:r>
          </a:p>
          <a:p>
            <a:pPr lvl="1">
              <a:buNone/>
            </a:pPr>
            <a:r>
              <a:rPr lang="en-US" sz="2400" dirty="0" smtClean="0"/>
              <a:t>work in groups, how to transition during activities,</a:t>
            </a:r>
          </a:p>
          <a:p>
            <a:pPr lvl="1">
              <a:buNone/>
            </a:pPr>
            <a:r>
              <a:rPr lang="en-US" sz="2400" dirty="0" smtClean="0"/>
              <a:t>when to share information. </a:t>
            </a:r>
          </a:p>
          <a:p>
            <a:r>
              <a:rPr lang="en-US" b="1" dirty="0" smtClean="0"/>
              <a:t>Context of Situation</a:t>
            </a:r>
          </a:p>
          <a:p>
            <a:pPr lvl="1"/>
            <a:r>
              <a:rPr lang="en-US" dirty="0" smtClean="0"/>
              <a:t>Field—topic under discussion or  topic for writing</a:t>
            </a:r>
          </a:p>
          <a:p>
            <a:pPr lvl="1"/>
            <a:r>
              <a:rPr lang="en-US" dirty="0" smtClean="0"/>
              <a:t>Tenor—relationship between speaker / listener or reader / writer</a:t>
            </a:r>
          </a:p>
          <a:p>
            <a:pPr lvl="1"/>
            <a:r>
              <a:rPr lang="en-US" dirty="0" smtClean="0"/>
              <a:t>Mode—means of communication (speech and writing) </a:t>
            </a:r>
          </a:p>
          <a:p>
            <a:pPr>
              <a:buNone/>
            </a:pPr>
            <a:r>
              <a:rPr lang="en-US" dirty="0" smtClean="0"/>
              <a:t>	Help students understand what is being discussed or written (topic), the relationship of student to task (group work, test), and how they should accomplish task (oral or written) 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Classroom Discourse to assist ELLs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IRF (initiation, response, feedback) when asking questions to extend talk</a:t>
            </a:r>
          </a:p>
          <a:p>
            <a:r>
              <a:rPr lang="en-US" dirty="0" smtClean="0"/>
              <a:t>Scaffold instruction to extend language and understanding of academic concepts</a:t>
            </a:r>
          </a:p>
          <a:p>
            <a:r>
              <a:rPr lang="en-US" dirty="0" smtClean="0"/>
              <a:t>Plan collaborative group work</a:t>
            </a:r>
          </a:p>
          <a:p>
            <a:r>
              <a:rPr lang="en-US" dirty="0" smtClean="0"/>
              <a:t>Practice patterns and responses of oral and written academic language</a:t>
            </a:r>
          </a:p>
          <a:p>
            <a:r>
              <a:rPr lang="en-US" dirty="0" smtClean="0"/>
              <a:t>Include a language objective as well as a content objective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381</TotalTime>
  <Words>982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English Language Learners in the  Public School Classroom</vt:lpstr>
      <vt:lpstr>Who are they?  What Language do they speak?</vt:lpstr>
      <vt:lpstr>Important Terminology</vt:lpstr>
      <vt:lpstr>Quote from Atlantic Monthly  William Labov</vt:lpstr>
      <vt:lpstr>               Second Language Acquisition; Cummins’ Theoretical Framework </vt:lpstr>
      <vt:lpstr>Characteristics of CALP</vt:lpstr>
      <vt:lpstr>Designing Instruction for ELLs Context Embedded vs. Context Reduced</vt:lpstr>
      <vt:lpstr>Ells in the classroom </vt:lpstr>
      <vt:lpstr>Classroom Discourse to assist ELLs </vt:lpstr>
      <vt:lpstr>Developing grammatical competence </vt:lpstr>
      <vt:lpstr>Developing grammatical competence </vt:lpstr>
      <vt:lpstr>Developing grammatical competence</vt:lpstr>
      <vt:lpstr>Modifying whole class assignments </vt:lpstr>
      <vt:lpstr>Adapt your personal teaching techniques</vt:lpstr>
      <vt:lpstr>Adapting Classroom-based assessments </vt:lpstr>
      <vt:lpstr>References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Language Learners in the  Public School Classroom</dc:title>
  <dc:creator>tulipan</dc:creator>
  <cp:lastModifiedBy>Freddie Bowles</cp:lastModifiedBy>
  <cp:revision>37</cp:revision>
  <dcterms:created xsi:type="dcterms:W3CDTF">2011-04-17T20:12:28Z</dcterms:created>
  <dcterms:modified xsi:type="dcterms:W3CDTF">2014-02-21T15:54:54Z</dcterms:modified>
</cp:coreProperties>
</file>