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62" r:id="rId6"/>
    <p:sldId id="261" r:id="rId7"/>
    <p:sldId id="263" r:id="rId8"/>
    <p:sldId id="25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3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D4B7AFB-0CF7-42C1-A996-AC6046252CD0}" type="datetimeFigureOut">
              <a:rPr lang="en-US" smtClean="0"/>
              <a:t>1/31/2014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1406E3-4F59-4A67-BC51-C4437396181B}"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4B7AFB-0CF7-42C1-A996-AC6046252CD0}" type="datetimeFigureOut">
              <a:rPr lang="en-US" smtClean="0"/>
              <a:t>1/31/2014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1406E3-4F59-4A67-BC51-C4437396181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4B7AFB-0CF7-42C1-A996-AC6046252CD0}" type="datetimeFigureOut">
              <a:rPr lang="en-US" smtClean="0"/>
              <a:t>1/31/2014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1406E3-4F59-4A67-BC51-C4437396181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4B7AFB-0CF7-42C1-A996-AC6046252CD0}" type="datetimeFigureOut">
              <a:rPr lang="en-US" smtClean="0"/>
              <a:t>1/31/2014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1406E3-4F59-4A67-BC51-C4437396181B}"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ED4B7AFB-0CF7-42C1-A996-AC6046252CD0}" type="datetimeFigureOut">
              <a:rPr lang="en-US" smtClean="0"/>
              <a:t>1/31/2014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1406E3-4F59-4A67-BC51-C4437396181B}"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D4B7AFB-0CF7-42C1-A996-AC6046252CD0}" type="datetimeFigureOut">
              <a:rPr lang="en-US" smtClean="0"/>
              <a:t>1/31/2014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1406E3-4F59-4A67-BC51-C4437396181B}"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D4B7AFB-0CF7-42C1-A996-AC6046252CD0}" type="datetimeFigureOut">
              <a:rPr lang="en-US" smtClean="0"/>
              <a:t>1/31/2014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21406E3-4F59-4A67-BC51-C4437396181B}"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4B7AFB-0CF7-42C1-A996-AC6046252CD0}" type="datetimeFigureOut">
              <a:rPr lang="en-US" smtClean="0"/>
              <a:t>1/31/2014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21406E3-4F59-4A67-BC51-C4437396181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4B7AFB-0CF7-42C1-A996-AC6046252CD0}" type="datetimeFigureOut">
              <a:rPr lang="en-US" smtClean="0"/>
              <a:t>1/31/2014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21406E3-4F59-4A67-BC51-C4437396181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ED4B7AFB-0CF7-42C1-A996-AC6046252CD0}" type="datetimeFigureOut">
              <a:rPr lang="en-US" smtClean="0"/>
              <a:t>1/31/2014</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621406E3-4F59-4A67-BC51-C4437396181B}"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4B7AFB-0CF7-42C1-A996-AC6046252CD0}" type="datetimeFigureOut">
              <a:rPr lang="en-US" smtClean="0"/>
              <a:t>1/31/2014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1406E3-4F59-4A67-BC51-C4437396181B}"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ED4B7AFB-0CF7-42C1-A996-AC6046252CD0}" type="datetimeFigureOut">
              <a:rPr lang="en-US" smtClean="0"/>
              <a:t>1/31/2014</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621406E3-4F59-4A67-BC51-C4437396181B}"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members.tripod.com/~twood/guide.html" TargetMode="External"/><Relationship Id="rId2" Type="http://schemas.openxmlformats.org/officeDocument/2006/relationships/hyperlink" Target="http://www.glsen.org/cgi-bin/iowa/all/home/index.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tgetsbetter.org/pages/about-it-gets-better-project/" TargetMode="External"/><Relationship Id="rId2" Type="http://schemas.openxmlformats.org/officeDocument/2006/relationships/hyperlink" Target="http://www.pflag.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Gender &amp; Sexual Orientation</a:t>
            </a:r>
            <a:endParaRPr lang="en-US" dirty="0"/>
          </a:p>
        </p:txBody>
      </p:sp>
      <p:sp>
        <p:nvSpPr>
          <p:cNvPr id="3" name="Subtitle 2"/>
          <p:cNvSpPr>
            <a:spLocks noGrp="1"/>
          </p:cNvSpPr>
          <p:nvPr>
            <p:ph type="subTitle" idx="1"/>
          </p:nvPr>
        </p:nvSpPr>
        <p:spPr/>
        <p:txBody>
          <a:bodyPr/>
          <a:lstStyle/>
          <a:p>
            <a:r>
              <a:rPr lang="en-US" dirty="0" smtClean="0"/>
              <a:t>Gollnick and Chinn</a:t>
            </a:r>
            <a:endParaRPr lang="en-US" dirty="0"/>
          </a:p>
        </p:txBody>
      </p:sp>
    </p:spTree>
    <p:extLst>
      <p:ext uri="{BB962C8B-B14F-4D97-AF65-F5344CB8AC3E}">
        <p14:creationId xmlns:p14="http://schemas.microsoft.com/office/powerpoint/2010/main" val="3874984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resources</a:t>
            </a:r>
            <a:endParaRPr lang="en-US" dirty="0"/>
          </a:p>
        </p:txBody>
      </p:sp>
      <p:sp>
        <p:nvSpPr>
          <p:cNvPr id="3" name="Content Placeholder 2"/>
          <p:cNvSpPr>
            <a:spLocks noGrp="1"/>
          </p:cNvSpPr>
          <p:nvPr>
            <p:ph idx="1"/>
          </p:nvPr>
        </p:nvSpPr>
        <p:spPr>
          <a:xfrm>
            <a:off x="228600" y="838200"/>
            <a:ext cx="8686800" cy="5334000"/>
          </a:xfrm>
        </p:spPr>
        <p:txBody>
          <a:bodyPr>
            <a:normAutofit/>
          </a:bodyPr>
          <a:lstStyle/>
          <a:p>
            <a:pPr lvl="0"/>
            <a:r>
              <a:rPr lang="en-US" sz="2400" i="1" dirty="0"/>
              <a:t>GLSEN: Gay, Lesbian, and Straight Education Network</a:t>
            </a:r>
            <a:endParaRPr lang="en-US" sz="2400" dirty="0"/>
          </a:p>
          <a:p>
            <a:r>
              <a:rPr lang="en-US" sz="2400" u="sng" dirty="0">
                <a:hlinkClick r:id="rId2"/>
              </a:rPr>
              <a:t>http://www.glsen.org/cgi-bin/iowa/all/home/index.html</a:t>
            </a:r>
            <a:endParaRPr lang="en-US" sz="2400" dirty="0"/>
          </a:p>
          <a:p>
            <a:r>
              <a:rPr lang="en-US" sz="2400" dirty="0"/>
              <a:t>From the website: “GLSEN, or the Gay, Lesbian &amp; </a:t>
            </a:r>
            <a:r>
              <a:rPr lang="en-US" sz="2400" dirty="0" smtClean="0"/>
              <a:t>Straight Education Network, is the leading national education organization focused on ensuring safe schools for ALL students.”</a:t>
            </a:r>
          </a:p>
          <a:p>
            <a:pPr lvl="0"/>
            <a:r>
              <a:rPr lang="en-US" sz="2400" i="1" dirty="0" smtClean="0"/>
              <a:t>Safe </a:t>
            </a:r>
            <a:r>
              <a:rPr lang="en-US" sz="2400" i="1" dirty="0"/>
              <a:t>Schools for GLBT </a:t>
            </a:r>
            <a:r>
              <a:rPr lang="en-US" sz="2400" i="1" dirty="0" smtClean="0"/>
              <a:t>Students</a:t>
            </a:r>
            <a:endParaRPr lang="en-US" sz="2400" dirty="0"/>
          </a:p>
          <a:p>
            <a:r>
              <a:rPr lang="en-US" sz="2400" u="sng" dirty="0">
                <a:hlinkClick r:id="rId3"/>
              </a:rPr>
              <a:t>http://members.tripod.com/~twood/guide.html</a:t>
            </a:r>
            <a:endParaRPr lang="en-US" sz="2400" dirty="0"/>
          </a:p>
          <a:p>
            <a:r>
              <a:rPr lang="en-US" sz="2400" dirty="0"/>
              <a:t>Creating Safe Schools for Lesbian and Gay Students: A resource guide for school staff. This may be a useful guide to make available to your students to consider when designing effective school programs for GLBT youth.</a:t>
            </a:r>
          </a:p>
          <a:p>
            <a:endParaRPr lang="en-US" dirty="0"/>
          </a:p>
        </p:txBody>
      </p:sp>
    </p:spTree>
    <p:extLst>
      <p:ext uri="{BB962C8B-B14F-4D97-AF65-F5344CB8AC3E}">
        <p14:creationId xmlns:p14="http://schemas.microsoft.com/office/powerpoint/2010/main" val="2712979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 resources</a:t>
            </a:r>
          </a:p>
        </p:txBody>
      </p:sp>
      <p:sp>
        <p:nvSpPr>
          <p:cNvPr id="3" name="Content Placeholder 2"/>
          <p:cNvSpPr>
            <a:spLocks noGrp="1"/>
          </p:cNvSpPr>
          <p:nvPr>
            <p:ph idx="1"/>
          </p:nvPr>
        </p:nvSpPr>
        <p:spPr/>
        <p:txBody>
          <a:bodyPr>
            <a:normAutofit lnSpcReduction="10000"/>
          </a:bodyPr>
          <a:lstStyle/>
          <a:p>
            <a:r>
              <a:rPr lang="en-US" sz="2400" b="0" u="sng" dirty="0" smtClean="0">
                <a:hlinkClick r:id="rId2"/>
              </a:rPr>
              <a:t>Website for parents, families, and friends of lesbians and gays includes resources for teachers, including tools for creating safe schools.</a:t>
            </a:r>
          </a:p>
          <a:p>
            <a:r>
              <a:rPr lang="en-US" sz="2400" dirty="0" smtClean="0">
                <a:hlinkClick r:id="rId2"/>
              </a:rPr>
              <a:t>www.pflag.org</a:t>
            </a:r>
            <a:endParaRPr lang="en-US" sz="2400" dirty="0" smtClean="0"/>
          </a:p>
          <a:p>
            <a:endParaRPr lang="en-US" sz="2400" dirty="0"/>
          </a:p>
          <a:p>
            <a:endParaRPr lang="en-US" sz="2400" dirty="0" smtClean="0"/>
          </a:p>
          <a:p>
            <a:r>
              <a:rPr lang="en-US" sz="2400" b="0" dirty="0" smtClean="0"/>
              <a:t>It Gets Better  project: videos from over 10,000 people that may be helpful to students .</a:t>
            </a:r>
          </a:p>
          <a:p>
            <a:r>
              <a:rPr lang="en-US" sz="2400" dirty="0" smtClean="0">
                <a:hlinkClick r:id="rId3"/>
              </a:rPr>
              <a:t>www.itgetsbetter.org/pages/about-it-gets-better-project/</a:t>
            </a:r>
            <a:r>
              <a:rPr lang="en-US" sz="2400" dirty="0" smtClean="0"/>
              <a:t> </a:t>
            </a:r>
          </a:p>
          <a:p>
            <a:endParaRPr lang="en-US" dirty="0"/>
          </a:p>
        </p:txBody>
      </p:sp>
    </p:spTree>
    <p:extLst>
      <p:ext uri="{BB962C8B-B14F-4D97-AF65-F5344CB8AC3E}">
        <p14:creationId xmlns:p14="http://schemas.microsoft.com/office/powerpoint/2010/main" val="115826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 of importance</a:t>
            </a:r>
            <a:endParaRPr lang="en-US" dirty="0"/>
          </a:p>
        </p:txBody>
      </p:sp>
      <p:sp>
        <p:nvSpPr>
          <p:cNvPr id="3" name="Content Placeholder 2"/>
          <p:cNvSpPr>
            <a:spLocks noGrp="1"/>
          </p:cNvSpPr>
          <p:nvPr>
            <p:ph idx="1"/>
          </p:nvPr>
        </p:nvSpPr>
        <p:spPr>
          <a:xfrm>
            <a:off x="228600" y="1100628"/>
            <a:ext cx="8839200" cy="3776172"/>
          </a:xfrm>
        </p:spPr>
        <p:txBody>
          <a:bodyPr>
            <a:noAutofit/>
          </a:bodyPr>
          <a:lstStyle/>
          <a:p>
            <a:r>
              <a:rPr lang="en-US" sz="3600" dirty="0"/>
              <a:t>Concept 1: </a:t>
            </a:r>
            <a:endParaRPr lang="en-US" sz="3600" dirty="0" smtClean="0"/>
          </a:p>
          <a:p>
            <a:r>
              <a:rPr lang="en-US" sz="3600" b="0" dirty="0" smtClean="0"/>
              <a:t>Males </a:t>
            </a:r>
            <a:r>
              <a:rPr lang="en-US" sz="3600" b="0" dirty="0"/>
              <a:t>and females (boys and girls) differ physiologically and culturally. Sex is biologically determined, gender is culturally determined through socialization </a:t>
            </a:r>
            <a:endParaRPr lang="en-US" sz="3600" b="0" dirty="0"/>
          </a:p>
          <a:p>
            <a:endParaRPr lang="en-US" sz="3200" dirty="0"/>
          </a:p>
        </p:txBody>
      </p:sp>
    </p:spTree>
    <p:extLst>
      <p:ext uri="{BB962C8B-B14F-4D97-AF65-F5344CB8AC3E}">
        <p14:creationId xmlns:p14="http://schemas.microsoft.com/office/powerpoint/2010/main" val="388256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Concepts of importance</a:t>
            </a:r>
          </a:p>
        </p:txBody>
      </p:sp>
      <p:sp>
        <p:nvSpPr>
          <p:cNvPr id="3" name="Content Placeholder 2"/>
          <p:cNvSpPr>
            <a:spLocks noGrp="1"/>
          </p:cNvSpPr>
          <p:nvPr>
            <p:ph idx="1"/>
          </p:nvPr>
        </p:nvSpPr>
        <p:spPr/>
        <p:txBody>
          <a:bodyPr/>
          <a:lstStyle/>
          <a:p>
            <a:r>
              <a:rPr lang="en-US" sz="3600" dirty="0"/>
              <a:t>Concept 2: </a:t>
            </a:r>
            <a:endParaRPr lang="en-US" sz="3600" dirty="0" smtClean="0"/>
          </a:p>
          <a:p>
            <a:r>
              <a:rPr lang="en-US" sz="3600" b="0" dirty="0" smtClean="0"/>
              <a:t>Sexual </a:t>
            </a:r>
            <a:r>
              <a:rPr lang="en-US" sz="3600" b="0" dirty="0"/>
              <a:t>orientation is a controversial topic in U.S. society, and is often at the root of discrimination and harassment of students and people </a:t>
            </a:r>
          </a:p>
          <a:p>
            <a:endParaRPr lang="en-US" dirty="0"/>
          </a:p>
        </p:txBody>
      </p:sp>
    </p:spTree>
    <p:extLst>
      <p:ext uri="{BB962C8B-B14F-4D97-AF65-F5344CB8AC3E}">
        <p14:creationId xmlns:p14="http://schemas.microsoft.com/office/powerpoint/2010/main" val="2615783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Concepts of importance</a:t>
            </a:r>
          </a:p>
        </p:txBody>
      </p:sp>
      <p:sp>
        <p:nvSpPr>
          <p:cNvPr id="3" name="Content Placeholder 2"/>
          <p:cNvSpPr>
            <a:spLocks noGrp="1"/>
          </p:cNvSpPr>
          <p:nvPr>
            <p:ph idx="1"/>
          </p:nvPr>
        </p:nvSpPr>
        <p:spPr>
          <a:xfrm>
            <a:off x="822960" y="1100628"/>
            <a:ext cx="7520940" cy="3928572"/>
          </a:xfrm>
        </p:spPr>
        <p:txBody>
          <a:bodyPr>
            <a:normAutofit fontScale="92500" lnSpcReduction="10000"/>
          </a:bodyPr>
          <a:lstStyle/>
          <a:p>
            <a:r>
              <a:rPr lang="en-US" sz="2800" dirty="0"/>
              <a:t>Concept 3: </a:t>
            </a:r>
            <a:endParaRPr lang="en-US" sz="2800" dirty="0" smtClean="0"/>
          </a:p>
          <a:p>
            <a:r>
              <a:rPr lang="en-US" sz="3200" b="0" dirty="0" smtClean="0"/>
              <a:t>In </a:t>
            </a:r>
            <a:r>
              <a:rPr lang="en-US" sz="3200" b="0" dirty="0"/>
              <a:t>schools, harassment of gay, lesbian, bisexual, and transgendered students is rampant. Although educators are entitled to their own personal beliefs about homosexuality and sexual orientation, they have the professional responsibility to ensure that all students are safe and respected </a:t>
            </a:r>
          </a:p>
          <a:p>
            <a:endParaRPr lang="en-US" dirty="0"/>
          </a:p>
        </p:txBody>
      </p:sp>
    </p:spTree>
    <p:extLst>
      <p:ext uri="{BB962C8B-B14F-4D97-AF65-F5344CB8AC3E}">
        <p14:creationId xmlns:p14="http://schemas.microsoft.com/office/powerpoint/2010/main" val="2335616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Concepts of importance</a:t>
            </a:r>
          </a:p>
        </p:txBody>
      </p:sp>
      <p:sp>
        <p:nvSpPr>
          <p:cNvPr id="3" name="Content Placeholder 2"/>
          <p:cNvSpPr>
            <a:spLocks noGrp="1"/>
          </p:cNvSpPr>
          <p:nvPr>
            <p:ph idx="1"/>
          </p:nvPr>
        </p:nvSpPr>
        <p:spPr/>
        <p:txBody>
          <a:bodyPr/>
          <a:lstStyle/>
          <a:p>
            <a:r>
              <a:rPr lang="en-US" sz="3600" dirty="0"/>
              <a:t>Concept 4: </a:t>
            </a:r>
            <a:endParaRPr lang="en-US" sz="3600" dirty="0" smtClean="0"/>
          </a:p>
          <a:p>
            <a:r>
              <a:rPr lang="en-US" sz="3600" b="0" dirty="0" smtClean="0"/>
              <a:t>Gender </a:t>
            </a:r>
            <a:r>
              <a:rPr lang="en-US" sz="3600" b="0" dirty="0"/>
              <a:t>discrimination and sexism in U.S. society, institutions, and schools has been the topic of much struggle and legal action for over 150 years </a:t>
            </a:r>
          </a:p>
          <a:p>
            <a:endParaRPr lang="en-US" dirty="0"/>
          </a:p>
        </p:txBody>
      </p:sp>
    </p:spTree>
    <p:extLst>
      <p:ext uri="{BB962C8B-B14F-4D97-AF65-F5344CB8AC3E}">
        <p14:creationId xmlns:p14="http://schemas.microsoft.com/office/powerpoint/2010/main" val="913266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Concepts of importance</a:t>
            </a:r>
          </a:p>
        </p:txBody>
      </p:sp>
      <p:sp>
        <p:nvSpPr>
          <p:cNvPr id="3" name="Content Placeholder 2"/>
          <p:cNvSpPr>
            <a:spLocks noGrp="1"/>
          </p:cNvSpPr>
          <p:nvPr>
            <p:ph idx="1"/>
          </p:nvPr>
        </p:nvSpPr>
        <p:spPr>
          <a:xfrm>
            <a:off x="822960" y="1100628"/>
            <a:ext cx="7520940" cy="3928572"/>
          </a:xfrm>
        </p:spPr>
        <p:txBody>
          <a:bodyPr>
            <a:normAutofit lnSpcReduction="10000"/>
          </a:bodyPr>
          <a:lstStyle/>
          <a:p>
            <a:r>
              <a:rPr lang="en-US" sz="3200" dirty="0" smtClean="0"/>
              <a:t>Concept </a:t>
            </a:r>
            <a:r>
              <a:rPr lang="en-US" sz="3200" dirty="0"/>
              <a:t>5: </a:t>
            </a:r>
            <a:endParaRPr lang="en-US" sz="3200" dirty="0" smtClean="0"/>
          </a:p>
          <a:p>
            <a:r>
              <a:rPr lang="en-US" sz="3200" b="0" dirty="0" smtClean="0"/>
              <a:t>Schools </a:t>
            </a:r>
            <a:r>
              <a:rPr lang="en-US" sz="3200" b="0" dirty="0"/>
              <a:t>can increase opportunities for girls by incorporating nonsexist curricula and ensuring equal access to all courses and programs; offering women’s studies programs; and by actively supporting equity through nonsexist and nondiscriminatory education </a:t>
            </a:r>
            <a:endParaRPr lang="en-US" sz="3200" b="0" dirty="0"/>
          </a:p>
        </p:txBody>
      </p:sp>
    </p:spTree>
    <p:extLst>
      <p:ext uri="{BB962C8B-B14F-4D97-AF65-F5344CB8AC3E}">
        <p14:creationId xmlns:p14="http://schemas.microsoft.com/office/powerpoint/2010/main" val="332180773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60</TotalTime>
  <Words>336</Words>
  <Application>Microsoft Office PowerPoint</Application>
  <PresentationFormat>On-screen Show (4:3)</PresentationFormat>
  <Paragraphs>31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Angles</vt:lpstr>
      <vt:lpstr>Gender &amp; Sexual Orientation</vt:lpstr>
      <vt:lpstr>Web resources</vt:lpstr>
      <vt:lpstr>Web resources</vt:lpstr>
      <vt:lpstr>Concepts of importance</vt:lpstr>
      <vt:lpstr>Concepts of importance</vt:lpstr>
      <vt:lpstr>Concepts of importance</vt:lpstr>
      <vt:lpstr>Concepts of importance</vt:lpstr>
      <vt:lpstr>Concepts of importance</vt:lpstr>
    </vt:vector>
  </TitlesOfParts>
  <Company>University of Arkansas - COEHP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&amp; Sexual Orientaton</dc:title>
  <dc:creator>Freddie Bowles</dc:creator>
  <cp:lastModifiedBy>Freddie Bowles</cp:lastModifiedBy>
  <cp:revision>3</cp:revision>
  <dcterms:created xsi:type="dcterms:W3CDTF">2014-01-31T14:41:55Z</dcterms:created>
  <dcterms:modified xsi:type="dcterms:W3CDTF">2014-01-31T15:42:28Z</dcterms:modified>
</cp:coreProperties>
</file>