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3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D2E9B-CA4E-44AD-B698-93BA69186D2B}" type="datetimeFigureOut">
              <a:rPr lang="en-US"/>
              <a:pPr>
                <a:defRPr/>
              </a:pPr>
              <a:t>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F01183-46C3-42C2-AF44-BC6DFD0C86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56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2"/>
              <a:ext cx="816" cy="3977"/>
              <a:chOff x="4944" y="-2"/>
              <a:chExt cx="816" cy="3977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2"/>
                <a:ext cx="480" cy="1433"/>
                <a:chOff x="5280" y="-2"/>
                <a:chExt cx="480" cy="1433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8" y="-3"/>
                  <a:ext cx="174" cy="176"/>
                  <a:chOff x="168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87" y="323"/>
                    <a:ext cx="1690" cy="2560"/>
                    <a:chOff x="168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73" y="323"/>
                      <a:ext cx="1234" cy="2560"/>
                    </a:xfrm>
                    <a:custGeom>
                      <a:avLst/>
                      <a:gdLst>
                        <a:gd name="T0" fmla="*/ 339 w 1231"/>
                        <a:gd name="T1" fmla="*/ 283 h 2560"/>
                        <a:gd name="T2" fmla="*/ 417 w 1231"/>
                        <a:gd name="T3" fmla="*/ 115 h 2560"/>
                        <a:gd name="T4" fmla="*/ 585 w 1231"/>
                        <a:gd name="T5" fmla="*/ 7 h 2560"/>
                        <a:gd name="T6" fmla="*/ 899 w 1231"/>
                        <a:gd name="T7" fmla="*/ 61 h 2560"/>
                        <a:gd name="T8" fmla="*/ 1057 w 1231"/>
                        <a:gd name="T9" fmla="*/ 349 h 2560"/>
                        <a:gd name="T10" fmla="*/ 983 w 1231"/>
                        <a:gd name="T11" fmla="*/ 769 h 2560"/>
                        <a:gd name="T12" fmla="*/ 947 w 1231"/>
                        <a:gd name="T13" fmla="*/ 943 h 2560"/>
                        <a:gd name="T14" fmla="*/ 1111 w 1231"/>
                        <a:gd name="T15" fmla="*/ 1075 h 2560"/>
                        <a:gd name="T16" fmla="*/ 1237 w 1231"/>
                        <a:gd name="T17" fmla="*/ 1525 h 2560"/>
                        <a:gd name="T18" fmla="*/ 1129 w 1231"/>
                        <a:gd name="T19" fmla="*/ 1969 h 2560"/>
                        <a:gd name="T20" fmla="*/ 911 w 1231"/>
                        <a:gd name="T21" fmla="*/ 2077 h 2560"/>
                        <a:gd name="T22" fmla="*/ 725 w 1231"/>
                        <a:gd name="T23" fmla="*/ 2059 h 2560"/>
                        <a:gd name="T24" fmla="*/ 659 w 1231"/>
                        <a:gd name="T25" fmla="*/ 2251 h 2560"/>
                        <a:gd name="T26" fmla="*/ 531 w 1231"/>
                        <a:gd name="T27" fmla="*/ 2527 h 2560"/>
                        <a:gd name="T28" fmla="*/ 213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1 w 1231"/>
                        <a:gd name="T37" fmla="*/ 1513 h 2560"/>
                        <a:gd name="T38" fmla="*/ 219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1 w 1231"/>
                        <a:gd name="T45" fmla="*/ 2431 h 2560"/>
                        <a:gd name="T46" fmla="*/ 597 w 1231"/>
                        <a:gd name="T47" fmla="*/ 2227 h 2560"/>
                        <a:gd name="T48" fmla="*/ 579 w 1231"/>
                        <a:gd name="T49" fmla="*/ 1807 h 2560"/>
                        <a:gd name="T50" fmla="*/ 495 w 1231"/>
                        <a:gd name="T51" fmla="*/ 1531 h 2560"/>
                        <a:gd name="T52" fmla="*/ 537 w 1231"/>
                        <a:gd name="T53" fmla="*/ 1459 h 2560"/>
                        <a:gd name="T54" fmla="*/ 629 w 1231"/>
                        <a:gd name="T55" fmla="*/ 1633 h 2560"/>
                        <a:gd name="T56" fmla="*/ 725 w 1231"/>
                        <a:gd name="T57" fmla="*/ 1933 h 2560"/>
                        <a:gd name="T58" fmla="*/ 971 w 1231"/>
                        <a:gd name="T59" fmla="*/ 1963 h 2560"/>
                        <a:gd name="T60" fmla="*/ 1141 w 1231"/>
                        <a:gd name="T61" fmla="*/ 1687 h 2560"/>
                        <a:gd name="T62" fmla="*/ 1123 w 1231"/>
                        <a:gd name="T63" fmla="*/ 1273 h 2560"/>
                        <a:gd name="T64" fmla="*/ 887 w 1231"/>
                        <a:gd name="T65" fmla="*/ 1057 h 2560"/>
                        <a:gd name="T66" fmla="*/ 683 w 1231"/>
                        <a:gd name="T67" fmla="*/ 1129 h 2560"/>
                        <a:gd name="T68" fmla="*/ 579 w 1231"/>
                        <a:gd name="T69" fmla="*/ 1117 h 2560"/>
                        <a:gd name="T70" fmla="*/ 623 w 1231"/>
                        <a:gd name="T71" fmla="*/ 1033 h 2560"/>
                        <a:gd name="T72" fmla="*/ 815 w 1231"/>
                        <a:gd name="T73" fmla="*/ 937 h 2560"/>
                        <a:gd name="T74" fmla="*/ 953 w 1231"/>
                        <a:gd name="T75" fmla="*/ 613 h 2560"/>
                        <a:gd name="T76" fmla="*/ 887 w 1231"/>
                        <a:gd name="T77" fmla="*/ 175 h 2560"/>
                        <a:gd name="T78" fmla="*/ 623 w 1231"/>
                        <a:gd name="T79" fmla="*/ 103 h 2560"/>
                        <a:gd name="T80" fmla="*/ 393 w 1231"/>
                        <a:gd name="T81" fmla="*/ 355 h 2560"/>
                        <a:gd name="T82" fmla="*/ 405 w 1231"/>
                        <a:gd name="T83" fmla="*/ 763 h 2560"/>
                        <a:gd name="T84" fmla="*/ 345 w 1231"/>
                        <a:gd name="T85" fmla="*/ 949 h 2560"/>
                        <a:gd name="T86" fmla="*/ 291 w 1231"/>
                        <a:gd name="T87" fmla="*/ 685 h 2560"/>
                        <a:gd name="T88" fmla="*/ 309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16" y="381"/>
                      <a:ext cx="864" cy="2065"/>
                    </a:xfrm>
                    <a:custGeom>
                      <a:avLst/>
                      <a:gdLst>
                        <a:gd name="T0" fmla="*/ 783 w 865"/>
                        <a:gd name="T1" fmla="*/ 526 h 2071"/>
                        <a:gd name="T2" fmla="*/ 795 w 865"/>
                        <a:gd name="T3" fmla="*/ 348 h 2071"/>
                        <a:gd name="T4" fmla="*/ 861 w 865"/>
                        <a:gd name="T5" fmla="*/ 204 h 2071"/>
                        <a:gd name="T6" fmla="*/ 807 w 865"/>
                        <a:gd name="T7" fmla="*/ 216 h 2071"/>
                        <a:gd name="T8" fmla="*/ 747 w 865"/>
                        <a:gd name="T9" fmla="*/ 216 h 2071"/>
                        <a:gd name="T10" fmla="*/ 681 w 865"/>
                        <a:gd name="T11" fmla="*/ 116 h 2071"/>
                        <a:gd name="T12" fmla="*/ 609 w 865"/>
                        <a:gd name="T13" fmla="*/ 32 h 2071"/>
                        <a:gd name="T14" fmla="*/ 507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4 h 2071"/>
                        <a:gd name="T22" fmla="*/ 119 w 865"/>
                        <a:gd name="T23" fmla="*/ 402 h 2071"/>
                        <a:gd name="T24" fmla="*/ 131 w 865"/>
                        <a:gd name="T25" fmla="*/ 586 h 2071"/>
                        <a:gd name="T26" fmla="*/ 173 w 865"/>
                        <a:gd name="T27" fmla="*/ 778 h 2071"/>
                        <a:gd name="T28" fmla="*/ 197 w 865"/>
                        <a:gd name="T29" fmla="*/ 878 h 2071"/>
                        <a:gd name="T30" fmla="*/ 167 w 865"/>
                        <a:gd name="T31" fmla="*/ 980 h 2071"/>
                        <a:gd name="T32" fmla="*/ 65 w 865"/>
                        <a:gd name="T33" fmla="*/ 1118 h 2071"/>
                        <a:gd name="T34" fmla="*/ 17 w 865"/>
                        <a:gd name="T35" fmla="*/ 1290 h 2071"/>
                        <a:gd name="T36" fmla="*/ 5 w 865"/>
                        <a:gd name="T37" fmla="*/ 1542 h 2071"/>
                        <a:gd name="T38" fmla="*/ 47 w 865"/>
                        <a:gd name="T39" fmla="*/ 1738 h 2071"/>
                        <a:gd name="T40" fmla="*/ 131 w 865"/>
                        <a:gd name="T41" fmla="*/ 1888 h 2071"/>
                        <a:gd name="T42" fmla="*/ 299 w 865"/>
                        <a:gd name="T43" fmla="*/ 1976 h 2071"/>
                        <a:gd name="T44" fmla="*/ 425 w 865"/>
                        <a:gd name="T45" fmla="*/ 1970 h 2071"/>
                        <a:gd name="T46" fmla="*/ 465 w 865"/>
                        <a:gd name="T47" fmla="*/ 1982 h 2071"/>
                        <a:gd name="T48" fmla="*/ 495 w 865"/>
                        <a:gd name="T49" fmla="*/ 2054 h 2071"/>
                        <a:gd name="T50" fmla="*/ 495 w 865"/>
                        <a:gd name="T51" fmla="*/ 1952 h 2071"/>
                        <a:gd name="T52" fmla="*/ 555 w 865"/>
                        <a:gd name="T53" fmla="*/ 1768 h 2071"/>
                        <a:gd name="T54" fmla="*/ 615 w 865"/>
                        <a:gd name="T55" fmla="*/ 1648 h 2071"/>
                        <a:gd name="T56" fmla="*/ 579 w 865"/>
                        <a:gd name="T57" fmla="*/ 1690 h 2071"/>
                        <a:gd name="T58" fmla="*/ 513 w 865"/>
                        <a:gd name="T59" fmla="*/ 1810 h 2071"/>
                        <a:gd name="T60" fmla="*/ 407 w 865"/>
                        <a:gd name="T61" fmla="*/ 1893 h 2071"/>
                        <a:gd name="T62" fmla="*/ 269 w 865"/>
                        <a:gd name="T63" fmla="*/ 1888 h 2071"/>
                        <a:gd name="T64" fmla="*/ 179 w 865"/>
                        <a:gd name="T65" fmla="*/ 1804 h 2071"/>
                        <a:gd name="T66" fmla="*/ 113 w 865"/>
                        <a:gd name="T67" fmla="*/ 1630 h 2071"/>
                        <a:gd name="T68" fmla="*/ 107 w 865"/>
                        <a:gd name="T69" fmla="*/ 1386 h 2071"/>
                        <a:gd name="T70" fmla="*/ 137 w 865"/>
                        <a:gd name="T71" fmla="*/ 1184 h 2071"/>
                        <a:gd name="T72" fmla="*/ 203 w 865"/>
                        <a:gd name="T73" fmla="*/ 1064 h 2071"/>
                        <a:gd name="T74" fmla="*/ 323 w 865"/>
                        <a:gd name="T75" fmla="*/ 1016 h 2071"/>
                        <a:gd name="T76" fmla="*/ 507 w 865"/>
                        <a:gd name="T77" fmla="*/ 1070 h 2071"/>
                        <a:gd name="T78" fmla="*/ 609 w 865"/>
                        <a:gd name="T79" fmla="*/ 1118 h 2071"/>
                        <a:gd name="T80" fmla="*/ 663 w 865"/>
                        <a:gd name="T81" fmla="*/ 1094 h 2071"/>
                        <a:gd name="T82" fmla="*/ 657 w 865"/>
                        <a:gd name="T83" fmla="*/ 1040 h 2071"/>
                        <a:gd name="T84" fmla="*/ 609 w 865"/>
                        <a:gd name="T85" fmla="*/ 998 h 2071"/>
                        <a:gd name="T86" fmla="*/ 495 w 865"/>
                        <a:gd name="T87" fmla="*/ 974 h 2071"/>
                        <a:gd name="T88" fmla="*/ 323 w 865"/>
                        <a:gd name="T89" fmla="*/ 890 h 2071"/>
                        <a:gd name="T90" fmla="*/ 233 w 865"/>
                        <a:gd name="T91" fmla="*/ 676 h 2071"/>
                        <a:gd name="T92" fmla="*/ 209 w 865"/>
                        <a:gd name="T93" fmla="*/ 414 h 2071"/>
                        <a:gd name="T94" fmla="*/ 317 w 865"/>
                        <a:gd name="T95" fmla="*/ 170 h 2071"/>
                        <a:gd name="T96" fmla="*/ 483 w 865"/>
                        <a:gd name="T97" fmla="*/ 110 h 2071"/>
                        <a:gd name="T98" fmla="*/ 615 w 865"/>
                        <a:gd name="T99" fmla="*/ 164 h 2071"/>
                        <a:gd name="T100" fmla="*/ 705 w 865"/>
                        <a:gd name="T101" fmla="*/ 288 h 2071"/>
                        <a:gd name="T102" fmla="*/ 735 w 865"/>
                        <a:gd name="T103" fmla="*/ 426 h 2071"/>
                        <a:gd name="T104" fmla="*/ 771 w 865"/>
                        <a:gd name="T105" fmla="*/ 598 h 2071"/>
                        <a:gd name="T106" fmla="*/ 807 w 865"/>
                        <a:gd name="T107" fmla="*/ 580 h 2071"/>
                        <a:gd name="T108" fmla="*/ 783 w 865"/>
                        <a:gd name="T109" fmla="*/ 526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58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489 h 521"/>
                      <a:gd name="T2" fmla="*/ 27 w 266"/>
                      <a:gd name="T3" fmla="*/ 277 h 521"/>
                      <a:gd name="T4" fmla="*/ 107 w 266"/>
                      <a:gd name="T5" fmla="*/ 45 h 521"/>
                      <a:gd name="T6" fmla="*/ 177 w 266"/>
                      <a:gd name="T7" fmla="*/ 3 h 521"/>
                      <a:gd name="T8" fmla="*/ 229 w 266"/>
                      <a:gd name="T9" fmla="*/ 39 h 521"/>
                      <a:gd name="T10" fmla="*/ 253 w 266"/>
                      <a:gd name="T11" fmla="*/ 131 h 521"/>
                      <a:gd name="T12" fmla="*/ 201 w 266"/>
                      <a:gd name="T13" fmla="*/ 277 h 521"/>
                      <a:gd name="T14" fmla="*/ 101 w 266"/>
                      <a:gd name="T15" fmla="*/ 483 h 521"/>
                      <a:gd name="T16" fmla="*/ 43 w 266"/>
                      <a:gd name="T17" fmla="*/ 507 h 521"/>
                      <a:gd name="T18" fmla="*/ 3 w 266"/>
                      <a:gd name="T19" fmla="*/ 489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26" y="1588"/>
                    <a:ext cx="398" cy="349"/>
                  </a:xfrm>
                  <a:custGeom>
                    <a:avLst/>
                    <a:gdLst>
                      <a:gd name="T0" fmla="*/ 104 w 392"/>
                      <a:gd name="T1" fmla="*/ 211 h 340"/>
                      <a:gd name="T2" fmla="*/ 16 w 392"/>
                      <a:gd name="T3" fmla="*/ 91 h 340"/>
                      <a:gd name="T4" fmla="*/ 4 w 392"/>
                      <a:gd name="T5" fmla="*/ 47 h 340"/>
                      <a:gd name="T6" fmla="*/ 28 w 392"/>
                      <a:gd name="T7" fmla="*/ 3 h 340"/>
                      <a:gd name="T8" fmla="*/ 134 w 392"/>
                      <a:gd name="T9" fmla="*/ 29 h 340"/>
                      <a:gd name="T10" fmla="*/ 258 w 392"/>
                      <a:gd name="T11" fmla="*/ 79 h 340"/>
                      <a:gd name="T12" fmla="*/ 376 w 392"/>
                      <a:gd name="T13" fmla="*/ 167 h 340"/>
                      <a:gd name="T14" fmla="*/ 400 w 392"/>
                      <a:gd name="T15" fmla="*/ 287 h 340"/>
                      <a:gd name="T16" fmla="*/ 350 w 392"/>
                      <a:gd name="T17" fmla="*/ 351 h 340"/>
                      <a:gd name="T18" fmla="*/ 252 w 392"/>
                      <a:gd name="T19" fmla="*/ 332 h 340"/>
                      <a:gd name="T20" fmla="*/ 104 w 392"/>
                      <a:gd name="T21" fmla="*/ 21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74" y="1923"/>
                    <a:ext cx="146" cy="567"/>
                  </a:xfrm>
                  <a:custGeom>
                    <a:avLst/>
                    <a:gdLst>
                      <a:gd name="T0" fmla="*/ 16 w 151"/>
                      <a:gd name="T1" fmla="*/ 171 h 558"/>
                      <a:gd name="T2" fmla="*/ 40 w 151"/>
                      <a:gd name="T3" fmla="*/ 41 h 558"/>
                      <a:gd name="T4" fmla="*/ 62 w 151"/>
                      <a:gd name="T5" fmla="*/ 3 h 558"/>
                      <a:gd name="T6" fmla="*/ 101 w 151"/>
                      <a:gd name="T7" fmla="*/ 27 h 558"/>
                      <a:gd name="T8" fmla="*/ 129 w 151"/>
                      <a:gd name="T9" fmla="*/ 171 h 558"/>
                      <a:gd name="T10" fmla="*/ 134 w 151"/>
                      <a:gd name="T11" fmla="*/ 437 h 558"/>
                      <a:gd name="T12" fmla="*/ 90 w 151"/>
                      <a:gd name="T13" fmla="*/ 561 h 558"/>
                      <a:gd name="T14" fmla="*/ 22 w 151"/>
                      <a:gd name="T15" fmla="*/ 529 h 558"/>
                      <a:gd name="T16" fmla="*/ 0 w 151"/>
                      <a:gd name="T17" fmla="*/ 325 h 558"/>
                      <a:gd name="T18" fmla="*/ 16 w 151"/>
                      <a:gd name="T19" fmla="*/ 171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73 w 392"/>
                      <a:gd name="T1" fmla="*/ 59 h 253"/>
                      <a:gd name="T2" fmla="*/ 303 w 392"/>
                      <a:gd name="T3" fmla="*/ 19 h 253"/>
                      <a:gd name="T4" fmla="*/ 361 w 392"/>
                      <a:gd name="T5" fmla="*/ 7 h 253"/>
                      <a:gd name="T6" fmla="*/ 379 w 392"/>
                      <a:gd name="T7" fmla="*/ 59 h 253"/>
                      <a:gd name="T8" fmla="*/ 321 w 392"/>
                      <a:gd name="T9" fmla="*/ 127 h 253"/>
                      <a:gd name="T10" fmla="*/ 191 w 392"/>
                      <a:gd name="T11" fmla="*/ 213 h 253"/>
                      <a:gd name="T12" fmla="*/ 37 w 392"/>
                      <a:gd name="T13" fmla="*/ 235 h 253"/>
                      <a:gd name="T14" fmla="*/ 1 w 392"/>
                      <a:gd name="T15" fmla="*/ 179 h 253"/>
                      <a:gd name="T16" fmla="*/ 43 w 392"/>
                      <a:gd name="T17" fmla="*/ 109 h 253"/>
                      <a:gd name="T18" fmla="*/ 173 w 392"/>
                      <a:gd name="T19" fmla="*/ 59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5" y="934"/>
                    <a:ext cx="233" cy="378"/>
                  </a:xfrm>
                  <a:custGeom>
                    <a:avLst/>
                    <a:gdLst>
                      <a:gd name="T0" fmla="*/ 74 w 238"/>
                      <a:gd name="T1" fmla="*/ 259 h 386"/>
                      <a:gd name="T2" fmla="*/ 23 w 238"/>
                      <a:gd name="T3" fmla="*/ 184 h 386"/>
                      <a:gd name="T4" fmla="*/ 0 w 238"/>
                      <a:gd name="T5" fmla="*/ 92 h 386"/>
                      <a:gd name="T6" fmla="*/ 23 w 238"/>
                      <a:gd name="T7" fmla="*/ 12 h 386"/>
                      <a:gd name="T8" fmla="*/ 115 w 238"/>
                      <a:gd name="T9" fmla="*/ 24 h 386"/>
                      <a:gd name="T10" fmla="*/ 172 w 238"/>
                      <a:gd name="T11" fmla="*/ 126 h 386"/>
                      <a:gd name="T12" fmla="*/ 224 w 238"/>
                      <a:gd name="T13" fmla="*/ 294 h 386"/>
                      <a:gd name="T14" fmla="*/ 196 w 238"/>
                      <a:gd name="T15" fmla="*/ 362 h 386"/>
                      <a:gd name="T16" fmla="*/ 161 w 238"/>
                      <a:gd name="T17" fmla="*/ 340 h 386"/>
                      <a:gd name="T18" fmla="*/ 74 w 238"/>
                      <a:gd name="T19" fmla="*/ 259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170 w 21600"/>
                <a:gd name="T1" fmla="*/ 0 h 21600"/>
                <a:gd name="T2" fmla="*/ 86 w 21600"/>
                <a:gd name="T3" fmla="*/ 0 h 21600"/>
                <a:gd name="T4" fmla="*/ 2 w 21600"/>
                <a:gd name="T5" fmla="*/ 0 h 21600"/>
                <a:gd name="T6" fmla="*/ 8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927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7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491B-C7CA-4B38-BF82-63B5B7C532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4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EACCE-9BA2-4717-BD85-A91B923096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6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C85F7-212E-4AD8-A430-3F197D320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5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2A090-D265-4610-BB38-3B99FC4F46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8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E9CA-54C4-4786-8C56-1F7BA529D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2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1F56-60E6-4C4D-81A4-BE2F9B087F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4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906B-C1D5-412E-A4F3-DF39A5B466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FAA9-D176-4779-ABE6-A04A4CBCE3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2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CAB41-1524-41BC-8827-59A1DB2B3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8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7CBB2-2B97-46AB-BE33-E31C4DB6BE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8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E9795-0F04-469F-BC21-FCEEC7E38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1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dirty="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72" y="323"/>
                      <a:ext cx="1234" cy="2560"/>
                    </a:xfrm>
                    <a:custGeom>
                      <a:avLst/>
                      <a:gdLst>
                        <a:gd name="T0" fmla="*/ 339 w 1231"/>
                        <a:gd name="T1" fmla="*/ 283 h 2560"/>
                        <a:gd name="T2" fmla="*/ 417 w 1231"/>
                        <a:gd name="T3" fmla="*/ 115 h 2560"/>
                        <a:gd name="T4" fmla="*/ 585 w 1231"/>
                        <a:gd name="T5" fmla="*/ 7 h 2560"/>
                        <a:gd name="T6" fmla="*/ 899 w 1231"/>
                        <a:gd name="T7" fmla="*/ 61 h 2560"/>
                        <a:gd name="T8" fmla="*/ 1057 w 1231"/>
                        <a:gd name="T9" fmla="*/ 349 h 2560"/>
                        <a:gd name="T10" fmla="*/ 983 w 1231"/>
                        <a:gd name="T11" fmla="*/ 769 h 2560"/>
                        <a:gd name="T12" fmla="*/ 947 w 1231"/>
                        <a:gd name="T13" fmla="*/ 943 h 2560"/>
                        <a:gd name="T14" fmla="*/ 1111 w 1231"/>
                        <a:gd name="T15" fmla="*/ 1075 h 2560"/>
                        <a:gd name="T16" fmla="*/ 1237 w 1231"/>
                        <a:gd name="T17" fmla="*/ 1525 h 2560"/>
                        <a:gd name="T18" fmla="*/ 1129 w 1231"/>
                        <a:gd name="T19" fmla="*/ 1969 h 2560"/>
                        <a:gd name="T20" fmla="*/ 911 w 1231"/>
                        <a:gd name="T21" fmla="*/ 2077 h 2560"/>
                        <a:gd name="T22" fmla="*/ 725 w 1231"/>
                        <a:gd name="T23" fmla="*/ 2059 h 2560"/>
                        <a:gd name="T24" fmla="*/ 659 w 1231"/>
                        <a:gd name="T25" fmla="*/ 2251 h 2560"/>
                        <a:gd name="T26" fmla="*/ 531 w 1231"/>
                        <a:gd name="T27" fmla="*/ 2527 h 2560"/>
                        <a:gd name="T28" fmla="*/ 213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1 w 1231"/>
                        <a:gd name="T37" fmla="*/ 1513 h 2560"/>
                        <a:gd name="T38" fmla="*/ 219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1 w 1231"/>
                        <a:gd name="T45" fmla="*/ 2431 h 2560"/>
                        <a:gd name="T46" fmla="*/ 597 w 1231"/>
                        <a:gd name="T47" fmla="*/ 2227 h 2560"/>
                        <a:gd name="T48" fmla="*/ 579 w 1231"/>
                        <a:gd name="T49" fmla="*/ 1807 h 2560"/>
                        <a:gd name="T50" fmla="*/ 495 w 1231"/>
                        <a:gd name="T51" fmla="*/ 1531 h 2560"/>
                        <a:gd name="T52" fmla="*/ 537 w 1231"/>
                        <a:gd name="T53" fmla="*/ 1459 h 2560"/>
                        <a:gd name="T54" fmla="*/ 629 w 1231"/>
                        <a:gd name="T55" fmla="*/ 1633 h 2560"/>
                        <a:gd name="T56" fmla="*/ 725 w 1231"/>
                        <a:gd name="T57" fmla="*/ 1933 h 2560"/>
                        <a:gd name="T58" fmla="*/ 971 w 1231"/>
                        <a:gd name="T59" fmla="*/ 1963 h 2560"/>
                        <a:gd name="T60" fmla="*/ 1141 w 1231"/>
                        <a:gd name="T61" fmla="*/ 1687 h 2560"/>
                        <a:gd name="T62" fmla="*/ 1123 w 1231"/>
                        <a:gd name="T63" fmla="*/ 1273 h 2560"/>
                        <a:gd name="T64" fmla="*/ 887 w 1231"/>
                        <a:gd name="T65" fmla="*/ 1057 h 2560"/>
                        <a:gd name="T66" fmla="*/ 683 w 1231"/>
                        <a:gd name="T67" fmla="*/ 1129 h 2560"/>
                        <a:gd name="T68" fmla="*/ 579 w 1231"/>
                        <a:gd name="T69" fmla="*/ 1117 h 2560"/>
                        <a:gd name="T70" fmla="*/ 623 w 1231"/>
                        <a:gd name="T71" fmla="*/ 1033 h 2560"/>
                        <a:gd name="T72" fmla="*/ 815 w 1231"/>
                        <a:gd name="T73" fmla="*/ 937 h 2560"/>
                        <a:gd name="T74" fmla="*/ 953 w 1231"/>
                        <a:gd name="T75" fmla="*/ 613 h 2560"/>
                        <a:gd name="T76" fmla="*/ 887 w 1231"/>
                        <a:gd name="T77" fmla="*/ 175 h 2560"/>
                        <a:gd name="T78" fmla="*/ 623 w 1231"/>
                        <a:gd name="T79" fmla="*/ 103 h 2560"/>
                        <a:gd name="T80" fmla="*/ 393 w 1231"/>
                        <a:gd name="T81" fmla="*/ 355 h 2560"/>
                        <a:gd name="T82" fmla="*/ 405 w 1231"/>
                        <a:gd name="T83" fmla="*/ 763 h 2560"/>
                        <a:gd name="T84" fmla="*/ 345 w 1231"/>
                        <a:gd name="T85" fmla="*/ 949 h 2560"/>
                        <a:gd name="T86" fmla="*/ 291 w 1231"/>
                        <a:gd name="T87" fmla="*/ 685 h 2560"/>
                        <a:gd name="T88" fmla="*/ 309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15" y="381"/>
                      <a:ext cx="865" cy="2065"/>
                    </a:xfrm>
                    <a:custGeom>
                      <a:avLst/>
                      <a:gdLst>
                        <a:gd name="T0" fmla="*/ 785 w 865"/>
                        <a:gd name="T1" fmla="*/ 526 h 2071"/>
                        <a:gd name="T2" fmla="*/ 797 w 865"/>
                        <a:gd name="T3" fmla="*/ 348 h 2071"/>
                        <a:gd name="T4" fmla="*/ 863 w 865"/>
                        <a:gd name="T5" fmla="*/ 204 h 2071"/>
                        <a:gd name="T6" fmla="*/ 809 w 865"/>
                        <a:gd name="T7" fmla="*/ 216 h 2071"/>
                        <a:gd name="T8" fmla="*/ 749 w 865"/>
                        <a:gd name="T9" fmla="*/ 216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4 h 2071"/>
                        <a:gd name="T22" fmla="*/ 119 w 865"/>
                        <a:gd name="T23" fmla="*/ 402 h 2071"/>
                        <a:gd name="T24" fmla="*/ 131 w 865"/>
                        <a:gd name="T25" fmla="*/ 586 h 2071"/>
                        <a:gd name="T26" fmla="*/ 173 w 865"/>
                        <a:gd name="T27" fmla="*/ 778 h 2071"/>
                        <a:gd name="T28" fmla="*/ 197 w 865"/>
                        <a:gd name="T29" fmla="*/ 878 h 2071"/>
                        <a:gd name="T30" fmla="*/ 167 w 865"/>
                        <a:gd name="T31" fmla="*/ 980 h 2071"/>
                        <a:gd name="T32" fmla="*/ 65 w 865"/>
                        <a:gd name="T33" fmla="*/ 1118 h 2071"/>
                        <a:gd name="T34" fmla="*/ 17 w 865"/>
                        <a:gd name="T35" fmla="*/ 1290 h 2071"/>
                        <a:gd name="T36" fmla="*/ 5 w 865"/>
                        <a:gd name="T37" fmla="*/ 1542 h 2071"/>
                        <a:gd name="T38" fmla="*/ 47 w 865"/>
                        <a:gd name="T39" fmla="*/ 1738 h 2071"/>
                        <a:gd name="T40" fmla="*/ 131 w 865"/>
                        <a:gd name="T41" fmla="*/ 1888 h 2071"/>
                        <a:gd name="T42" fmla="*/ 299 w 865"/>
                        <a:gd name="T43" fmla="*/ 1976 h 2071"/>
                        <a:gd name="T44" fmla="*/ 425 w 865"/>
                        <a:gd name="T45" fmla="*/ 1970 h 2071"/>
                        <a:gd name="T46" fmla="*/ 467 w 865"/>
                        <a:gd name="T47" fmla="*/ 1982 h 2071"/>
                        <a:gd name="T48" fmla="*/ 497 w 865"/>
                        <a:gd name="T49" fmla="*/ 2054 h 2071"/>
                        <a:gd name="T50" fmla="*/ 497 w 865"/>
                        <a:gd name="T51" fmla="*/ 1952 h 2071"/>
                        <a:gd name="T52" fmla="*/ 557 w 865"/>
                        <a:gd name="T53" fmla="*/ 1768 h 2071"/>
                        <a:gd name="T54" fmla="*/ 617 w 865"/>
                        <a:gd name="T55" fmla="*/ 1648 h 2071"/>
                        <a:gd name="T56" fmla="*/ 581 w 865"/>
                        <a:gd name="T57" fmla="*/ 1690 h 2071"/>
                        <a:gd name="T58" fmla="*/ 515 w 865"/>
                        <a:gd name="T59" fmla="*/ 1810 h 2071"/>
                        <a:gd name="T60" fmla="*/ 407 w 865"/>
                        <a:gd name="T61" fmla="*/ 1893 h 2071"/>
                        <a:gd name="T62" fmla="*/ 269 w 865"/>
                        <a:gd name="T63" fmla="*/ 1888 h 2071"/>
                        <a:gd name="T64" fmla="*/ 179 w 865"/>
                        <a:gd name="T65" fmla="*/ 1804 h 2071"/>
                        <a:gd name="T66" fmla="*/ 113 w 865"/>
                        <a:gd name="T67" fmla="*/ 1630 h 2071"/>
                        <a:gd name="T68" fmla="*/ 107 w 865"/>
                        <a:gd name="T69" fmla="*/ 1386 h 2071"/>
                        <a:gd name="T70" fmla="*/ 137 w 865"/>
                        <a:gd name="T71" fmla="*/ 1184 h 2071"/>
                        <a:gd name="T72" fmla="*/ 203 w 865"/>
                        <a:gd name="T73" fmla="*/ 1064 h 2071"/>
                        <a:gd name="T74" fmla="*/ 323 w 865"/>
                        <a:gd name="T75" fmla="*/ 1016 h 2071"/>
                        <a:gd name="T76" fmla="*/ 509 w 865"/>
                        <a:gd name="T77" fmla="*/ 1070 h 2071"/>
                        <a:gd name="T78" fmla="*/ 611 w 865"/>
                        <a:gd name="T79" fmla="*/ 1118 h 2071"/>
                        <a:gd name="T80" fmla="*/ 665 w 865"/>
                        <a:gd name="T81" fmla="*/ 1094 h 2071"/>
                        <a:gd name="T82" fmla="*/ 659 w 865"/>
                        <a:gd name="T83" fmla="*/ 1040 h 2071"/>
                        <a:gd name="T84" fmla="*/ 611 w 865"/>
                        <a:gd name="T85" fmla="*/ 998 h 2071"/>
                        <a:gd name="T86" fmla="*/ 497 w 865"/>
                        <a:gd name="T87" fmla="*/ 974 h 2071"/>
                        <a:gd name="T88" fmla="*/ 323 w 865"/>
                        <a:gd name="T89" fmla="*/ 890 h 2071"/>
                        <a:gd name="T90" fmla="*/ 233 w 865"/>
                        <a:gd name="T91" fmla="*/ 676 h 2071"/>
                        <a:gd name="T92" fmla="*/ 209 w 865"/>
                        <a:gd name="T93" fmla="*/ 414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88 h 2071"/>
                        <a:gd name="T102" fmla="*/ 737 w 865"/>
                        <a:gd name="T103" fmla="*/ 426 h 2071"/>
                        <a:gd name="T104" fmla="*/ 773 w 865"/>
                        <a:gd name="T105" fmla="*/ 598 h 2071"/>
                        <a:gd name="T106" fmla="*/ 809 w 865"/>
                        <a:gd name="T107" fmla="*/ 580 h 2071"/>
                        <a:gd name="T108" fmla="*/ 785 w 865"/>
                        <a:gd name="T109" fmla="*/ 526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658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489 h 521"/>
                      <a:gd name="T2" fmla="*/ 27 w 266"/>
                      <a:gd name="T3" fmla="*/ 277 h 521"/>
                      <a:gd name="T4" fmla="*/ 107 w 266"/>
                      <a:gd name="T5" fmla="*/ 45 h 521"/>
                      <a:gd name="T6" fmla="*/ 177 w 266"/>
                      <a:gd name="T7" fmla="*/ 3 h 521"/>
                      <a:gd name="T8" fmla="*/ 229 w 266"/>
                      <a:gd name="T9" fmla="*/ 39 h 521"/>
                      <a:gd name="T10" fmla="*/ 253 w 266"/>
                      <a:gd name="T11" fmla="*/ 131 h 521"/>
                      <a:gd name="T12" fmla="*/ 201 w 266"/>
                      <a:gd name="T13" fmla="*/ 277 h 521"/>
                      <a:gd name="T14" fmla="*/ 101 w 266"/>
                      <a:gd name="T15" fmla="*/ 483 h 521"/>
                      <a:gd name="T16" fmla="*/ 43 w 266"/>
                      <a:gd name="T17" fmla="*/ 507 h 521"/>
                      <a:gd name="T18" fmla="*/ 3 w 266"/>
                      <a:gd name="T19" fmla="*/ 489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726" y="1588"/>
                    <a:ext cx="398" cy="349"/>
                  </a:xfrm>
                  <a:custGeom>
                    <a:avLst/>
                    <a:gdLst>
                      <a:gd name="T0" fmla="*/ 104 w 392"/>
                      <a:gd name="T1" fmla="*/ 211 h 340"/>
                      <a:gd name="T2" fmla="*/ 16 w 392"/>
                      <a:gd name="T3" fmla="*/ 91 h 340"/>
                      <a:gd name="T4" fmla="*/ 4 w 392"/>
                      <a:gd name="T5" fmla="*/ 47 h 340"/>
                      <a:gd name="T6" fmla="*/ 28 w 392"/>
                      <a:gd name="T7" fmla="*/ 3 h 340"/>
                      <a:gd name="T8" fmla="*/ 134 w 392"/>
                      <a:gd name="T9" fmla="*/ 29 h 340"/>
                      <a:gd name="T10" fmla="*/ 258 w 392"/>
                      <a:gd name="T11" fmla="*/ 79 h 340"/>
                      <a:gd name="T12" fmla="*/ 376 w 392"/>
                      <a:gd name="T13" fmla="*/ 167 h 340"/>
                      <a:gd name="T14" fmla="*/ 400 w 392"/>
                      <a:gd name="T15" fmla="*/ 287 h 340"/>
                      <a:gd name="T16" fmla="*/ 350 w 392"/>
                      <a:gd name="T17" fmla="*/ 351 h 340"/>
                      <a:gd name="T18" fmla="*/ 252 w 392"/>
                      <a:gd name="T19" fmla="*/ 332 h 340"/>
                      <a:gd name="T20" fmla="*/ 104 w 392"/>
                      <a:gd name="T21" fmla="*/ 21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73" y="1923"/>
                    <a:ext cx="146" cy="567"/>
                  </a:xfrm>
                  <a:custGeom>
                    <a:avLst/>
                    <a:gdLst>
                      <a:gd name="T0" fmla="*/ 16 w 151"/>
                      <a:gd name="T1" fmla="*/ 171 h 558"/>
                      <a:gd name="T2" fmla="*/ 40 w 151"/>
                      <a:gd name="T3" fmla="*/ 41 h 558"/>
                      <a:gd name="T4" fmla="*/ 62 w 151"/>
                      <a:gd name="T5" fmla="*/ 3 h 558"/>
                      <a:gd name="T6" fmla="*/ 101 w 151"/>
                      <a:gd name="T7" fmla="*/ 27 h 558"/>
                      <a:gd name="T8" fmla="*/ 129 w 151"/>
                      <a:gd name="T9" fmla="*/ 171 h 558"/>
                      <a:gd name="T10" fmla="*/ 134 w 151"/>
                      <a:gd name="T11" fmla="*/ 437 h 558"/>
                      <a:gd name="T12" fmla="*/ 90 w 151"/>
                      <a:gd name="T13" fmla="*/ 561 h 558"/>
                      <a:gd name="T14" fmla="*/ 22 w 151"/>
                      <a:gd name="T15" fmla="*/ 529 h 558"/>
                      <a:gd name="T16" fmla="*/ 0 w 151"/>
                      <a:gd name="T17" fmla="*/ 325 h 558"/>
                      <a:gd name="T18" fmla="*/ 16 w 151"/>
                      <a:gd name="T19" fmla="*/ 171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73 w 392"/>
                      <a:gd name="T1" fmla="*/ 59 h 253"/>
                      <a:gd name="T2" fmla="*/ 303 w 392"/>
                      <a:gd name="T3" fmla="*/ 19 h 253"/>
                      <a:gd name="T4" fmla="*/ 361 w 392"/>
                      <a:gd name="T5" fmla="*/ 7 h 253"/>
                      <a:gd name="T6" fmla="*/ 379 w 392"/>
                      <a:gd name="T7" fmla="*/ 59 h 253"/>
                      <a:gd name="T8" fmla="*/ 321 w 392"/>
                      <a:gd name="T9" fmla="*/ 127 h 253"/>
                      <a:gd name="T10" fmla="*/ 191 w 392"/>
                      <a:gd name="T11" fmla="*/ 213 h 253"/>
                      <a:gd name="T12" fmla="*/ 37 w 392"/>
                      <a:gd name="T13" fmla="*/ 235 h 253"/>
                      <a:gd name="T14" fmla="*/ 1 w 392"/>
                      <a:gd name="T15" fmla="*/ 179 h 253"/>
                      <a:gd name="T16" fmla="*/ 43 w 392"/>
                      <a:gd name="T17" fmla="*/ 109 h 253"/>
                      <a:gd name="T18" fmla="*/ 173 w 392"/>
                      <a:gd name="T19" fmla="*/ 59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>
                      <a:gd name="T0" fmla="*/ 74 w 238"/>
                      <a:gd name="T1" fmla="*/ 259 h 386"/>
                      <a:gd name="T2" fmla="*/ 23 w 238"/>
                      <a:gd name="T3" fmla="*/ 184 h 386"/>
                      <a:gd name="T4" fmla="*/ 0 w 238"/>
                      <a:gd name="T5" fmla="*/ 92 h 386"/>
                      <a:gd name="T6" fmla="*/ 23 w 238"/>
                      <a:gd name="T7" fmla="*/ 12 h 386"/>
                      <a:gd name="T8" fmla="*/ 115 w 238"/>
                      <a:gd name="T9" fmla="*/ 24 h 386"/>
                      <a:gd name="T10" fmla="*/ 172 w 238"/>
                      <a:gd name="T11" fmla="*/ 126 h 386"/>
                      <a:gd name="T12" fmla="*/ 224 w 238"/>
                      <a:gd name="T13" fmla="*/ 294 h 386"/>
                      <a:gd name="T14" fmla="*/ 196 w 238"/>
                      <a:gd name="T15" fmla="*/ 362 h 386"/>
                      <a:gd name="T16" fmla="*/ 161 w 238"/>
                      <a:gd name="T17" fmla="*/ 340 h 386"/>
                      <a:gd name="T18" fmla="*/ 74 w 238"/>
                      <a:gd name="T19" fmla="*/ 259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24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mtClean="0"/>
            </a:p>
          </p:txBody>
        </p:sp>
        <p:sp>
          <p:nvSpPr>
            <p:cNvPr id="824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170 w 21600"/>
                <a:gd name="T1" fmla="*/ 0 h 21600"/>
                <a:gd name="T2" fmla="*/ 86 w 21600"/>
                <a:gd name="T3" fmla="*/ 0 h 21600"/>
                <a:gd name="T4" fmla="*/ 2 w 21600"/>
                <a:gd name="T5" fmla="*/ 0 h 21600"/>
                <a:gd name="T6" fmla="*/ 8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25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5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5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77E022A-6D2D-4C86-9479-FD050B75B1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ndancer.com/vox/gnosis/multied4/multi4-hom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400" smtClean="0"/>
              <a:t>Welcome to CIED 5052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124200"/>
            <a:ext cx="5640388" cy="31242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FFCC"/>
                </a:solidFill>
              </a:rPr>
              <a:t>Multicultural Issues</a:t>
            </a:r>
          </a:p>
          <a:p>
            <a:pPr eaLnBrk="1" hangingPunct="1"/>
            <a:r>
              <a:rPr lang="en-US" altLang="en-US" b="1" smtClean="0">
                <a:solidFill>
                  <a:srgbClr val="FFFFCC"/>
                </a:solidFill>
              </a:rPr>
              <a:t>Spring 2014</a:t>
            </a:r>
          </a:p>
          <a:p>
            <a:pPr eaLnBrk="1" hangingPunct="1"/>
            <a:r>
              <a:rPr lang="en-US" altLang="en-US" b="1" smtClean="0">
                <a:solidFill>
                  <a:srgbClr val="FFFFCC"/>
                </a:solidFill>
              </a:rPr>
              <a:t>Dr. Freddie Bowles </a:t>
            </a:r>
          </a:p>
          <a:p>
            <a:pPr eaLnBrk="1" hangingPunct="1"/>
            <a:r>
              <a:rPr lang="en-US" altLang="en-US" b="1" smtClean="0">
                <a:solidFill>
                  <a:srgbClr val="FFFFCC"/>
                </a:solidFill>
              </a:rPr>
              <a:t>Dr. Mounir Farah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Expectations and Assignments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FF"/>
                </a:solidFill>
              </a:rPr>
              <a:t>Come to class prepared.</a:t>
            </a:r>
          </a:p>
          <a:p>
            <a:pPr eaLnBrk="1" hangingPunct="1"/>
            <a:r>
              <a:rPr lang="en-US" altLang="en-US" dirty="0" smtClean="0">
                <a:solidFill>
                  <a:srgbClr val="FFFFFF"/>
                </a:solidFill>
              </a:rPr>
              <a:t>Do your work on time.</a:t>
            </a:r>
          </a:p>
          <a:p>
            <a:pPr eaLnBrk="1" hangingPunct="1"/>
            <a:r>
              <a:rPr lang="en-US" altLang="en-US" dirty="0" smtClean="0">
                <a:solidFill>
                  <a:srgbClr val="FFFFFF"/>
                </a:solidFill>
              </a:rPr>
              <a:t>Do your best.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rgbClr val="FFFFFF"/>
                </a:solidFill>
              </a:rPr>
              <a:t> 	Class information can be viewed on  Planet Gnosis at </a:t>
            </a:r>
            <a:r>
              <a:rPr lang="en-US" altLang="en-US" dirty="0">
                <a:solidFill>
                  <a:srgbClr val="FFFFFF"/>
                </a:solidFill>
                <a:hlinkClick r:id="rId2"/>
              </a:rPr>
              <a:t>http://</a:t>
            </a:r>
            <a:r>
              <a:rPr lang="en-US" altLang="en-US" dirty="0" smtClean="0">
                <a:solidFill>
                  <a:srgbClr val="FFFFFF"/>
                </a:solidFill>
                <a:hlinkClick r:id="rId2"/>
              </a:rPr>
              <a:t>www.corndancer.com/vox/gnosis/multied4/multi4-home.html</a:t>
            </a:r>
            <a:endParaRPr lang="en-US" altLang="en-US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Assignments 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FFFF"/>
                </a:solidFill>
              </a:rPr>
              <a:t>ABC Who is me? Due 1-24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FFFF"/>
                </a:solidFill>
              </a:rPr>
              <a:t>Read Chapters One &amp; Two for 1-24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ctr" eaLnBrk="1" hangingPunct="1">
              <a:buFontTx/>
              <a:buNone/>
            </a:pPr>
            <a:r>
              <a:rPr lang="en-US" altLang="en-US" sz="6600" b="1" i="1" smtClean="0">
                <a:solidFill>
                  <a:srgbClr val="FFFFFF"/>
                </a:solidFill>
              </a:rPr>
              <a:t>Unity.</a:t>
            </a:r>
          </a:p>
          <a:p>
            <a:pPr lvl="1" eaLnBrk="1" hangingPunct="1">
              <a:buFontTx/>
              <a:buNone/>
            </a:pPr>
            <a:endParaRPr lang="en-US" altLang="en-US" sz="6600" b="1" i="1" smtClean="0">
              <a:solidFill>
                <a:srgbClr val="FFFFFF"/>
              </a:solidFill>
            </a:endParaRPr>
          </a:p>
          <a:p>
            <a:pPr lvl="2" eaLnBrk="1" hangingPunct="1">
              <a:buFontTx/>
              <a:buNone/>
            </a:pPr>
            <a:r>
              <a:rPr lang="en-US" altLang="en-US" sz="6600" b="1" i="1" smtClean="0">
                <a:solidFill>
                  <a:srgbClr val="FFFFFF"/>
                </a:solidFill>
              </a:rPr>
              <a:t>Not uniformity.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Today’s Goals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143000"/>
            <a:ext cx="7386638" cy="495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smtClean="0">
              <a:solidFill>
                <a:srgbClr val="FFFFCC"/>
              </a:solidFill>
            </a:endParaRPr>
          </a:p>
          <a:p>
            <a:pPr marL="0" indent="0" eaLnBrk="1" hangingPunct="1">
              <a:buFontTx/>
              <a:buAutoNum type="arabicPeriod"/>
            </a:pPr>
            <a:r>
              <a:rPr lang="en-US" altLang="en-US" sz="2800" smtClean="0">
                <a:solidFill>
                  <a:srgbClr val="FFFFCC"/>
                </a:solidFill>
              </a:rPr>
              <a:t>To establish a learning community.</a:t>
            </a:r>
          </a:p>
          <a:p>
            <a:pPr marL="0" indent="0" eaLnBrk="1" hangingPunct="1">
              <a:buFontTx/>
              <a:buAutoNum type="arabicPeriod"/>
            </a:pPr>
            <a:r>
              <a:rPr lang="en-US" altLang="en-US" sz="2800" smtClean="0">
                <a:solidFill>
                  <a:srgbClr val="FFFFCC"/>
                </a:solidFill>
              </a:rPr>
              <a:t>To determine your goals for this class.</a:t>
            </a:r>
          </a:p>
          <a:p>
            <a:pPr marL="0" indent="0" eaLnBrk="1" hangingPunct="1">
              <a:buFontTx/>
              <a:buAutoNum type="arabicPeriod"/>
            </a:pPr>
            <a:r>
              <a:rPr lang="en-US" altLang="en-US" sz="2800" smtClean="0">
                <a:solidFill>
                  <a:srgbClr val="FFFFCC"/>
                </a:solidFill>
              </a:rPr>
              <a:t>To establish why this class is important to you and your students.</a:t>
            </a:r>
          </a:p>
          <a:p>
            <a:pPr marL="0" indent="0" eaLnBrk="1" hangingPunct="1">
              <a:buFontTx/>
              <a:buAutoNum type="arabicPeriod"/>
            </a:pPr>
            <a:r>
              <a:rPr lang="en-US" altLang="en-US" sz="2800" smtClean="0">
                <a:solidFill>
                  <a:srgbClr val="FFFFCC"/>
                </a:solidFill>
              </a:rPr>
              <a:t>To define culture, multiculturalism, and multicultural education.</a:t>
            </a:r>
          </a:p>
          <a:p>
            <a:pPr marL="0" indent="0" eaLnBrk="1" hangingPunct="1">
              <a:buFontTx/>
              <a:buAutoNum type="arabicPeriod"/>
            </a:pPr>
            <a:r>
              <a:rPr lang="en-US" altLang="en-US" sz="2800" smtClean="0">
                <a:solidFill>
                  <a:srgbClr val="FFFFCC"/>
                </a:solidFill>
              </a:rPr>
              <a:t>To define expectations and assignments.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culture?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rgbClr val="FFFFCC"/>
                </a:solidFill>
              </a:rPr>
              <a:t>The ideations, symbols, behaviors, values, and beliefs that are shared by a human group. It can also be defined as a group’s program for survival and adaptation to its environment.</a:t>
            </a:r>
          </a:p>
          <a:p>
            <a:pPr eaLnBrk="1" hangingPunct="1">
              <a:buFontTx/>
              <a:buNone/>
            </a:pPr>
            <a:endParaRPr lang="en-US" altLang="en-US" smtClean="0">
              <a:solidFill>
                <a:srgbClr val="FFFFCC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mtClean="0"/>
              <a:t>Banks &amp; Banks, 2001, p. 428.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multiculturalism?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FFFFCC"/>
                </a:solidFill>
              </a:rPr>
              <a:t>	A  philosophical position and movement that assumes that the gender, ethnic, racial, and cultural diversity of a pluralistic society should be reflected in all of the institutionalized structures of educational institutions, including the staff, the norms and values, the curriculum, and the student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multicultural education?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FFFFCC"/>
                </a:solidFill>
              </a:rPr>
              <a:t>	A reform movement designed to change the total educational environment so that students from diverse racial and ethnic groups, both gender groups, exceptional students, and students from each social-class will experience equal educational opportunities in schools, colleges, and universities.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Why is this class important?</a:t>
            </a:r>
            <a:br>
              <a:rPr lang="en-US" altLang="en-US" sz="3600" smtClean="0"/>
            </a:br>
            <a:r>
              <a:rPr lang="en-US" altLang="en-US" sz="3600" smtClean="0"/>
              <a:t>(Goals of Multicultural Education)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>
                <a:solidFill>
                  <a:srgbClr val="FFFFFF"/>
                </a:solidFill>
              </a:rPr>
              <a:t>To help individuals gain greater self-understanding by viewing themselves from the perspectives of other cultures.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900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altLang="en-US" sz="2800" smtClean="0">
                <a:solidFill>
                  <a:srgbClr val="FFFFFF"/>
                </a:solidFill>
              </a:rPr>
              <a:t>To provide students with cultural and ethnic alternatives.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endParaRPr lang="en-US" altLang="en-US" sz="900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solidFill>
                  <a:srgbClr val="FFFFFF"/>
                </a:solidFill>
              </a:rPr>
              <a:t>3.	To provide all students with the skills, attitudes, and knowledge needed to function within their ethnic culture, within the mainstream culture, and within and across other ethnic cultures.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 of MCE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FFFFFF"/>
                </a:solidFill>
              </a:rPr>
              <a:t>4. To reduce the pain and discrimination that members of ALL ethnic groups experience because of their unique racial, physical, and cultural characteristics.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FFFFFF"/>
                </a:solidFill>
              </a:rPr>
              <a:t>5. To help students master essential   reading, writing, and math skills.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Banks, 2002, pp. 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we will do in this class.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FFFF"/>
              </a:solidFill>
            </a:endParaRPr>
          </a:p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READ the chapters.</a:t>
            </a:r>
          </a:p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DISCUSS the readings.</a:t>
            </a:r>
          </a:p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REFLECT on the information.</a:t>
            </a:r>
          </a:p>
          <a:p>
            <a:pPr eaLnBrk="1" hangingPunct="1"/>
            <a:r>
              <a:rPr lang="en-US" altLang="en-US" smtClean="0">
                <a:solidFill>
                  <a:srgbClr val="FFFFFF"/>
                </a:solidFill>
              </a:rPr>
              <a:t>APPLY in our lives and classrooms.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378</TotalTime>
  <Words>226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Kimono</vt:lpstr>
      <vt:lpstr>Welcome to CIED 5052 </vt:lpstr>
      <vt:lpstr> </vt:lpstr>
      <vt:lpstr>Today’s Goals</vt:lpstr>
      <vt:lpstr>What is culture? </vt:lpstr>
      <vt:lpstr>What is multiculturalism? </vt:lpstr>
      <vt:lpstr>What is multicultural education?</vt:lpstr>
      <vt:lpstr>Why is this class important? (Goals of Multicultural Education)</vt:lpstr>
      <vt:lpstr>Goals of MCE </vt:lpstr>
      <vt:lpstr>What we will do in this class.</vt:lpstr>
      <vt:lpstr>Expectations and Assignments</vt:lpstr>
      <vt:lpstr>Assignments  </vt:lpstr>
    </vt:vector>
  </TitlesOfParts>
  <Company>University of Arkansas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CIED 5052</dc:title>
  <dc:creator>fbowles</dc:creator>
  <cp:lastModifiedBy>Freddie Bowles</cp:lastModifiedBy>
  <cp:revision>23</cp:revision>
  <dcterms:created xsi:type="dcterms:W3CDTF">2008-01-14T15:29:23Z</dcterms:created>
  <dcterms:modified xsi:type="dcterms:W3CDTF">2014-01-17T15:26:11Z</dcterms:modified>
</cp:coreProperties>
</file>