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3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381B3C58-A293-4AFE-9414-597A22A0F69C}" type="datetimeFigureOut">
              <a:rPr lang="en-US" smtClean="0"/>
              <a:t>9/5/2013</a:t>
            </a:fld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3BB13C4-3C23-4C0F-9DF5-5B4106B864C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1B3C58-A293-4AFE-9414-597A22A0F69C}" type="datetimeFigureOut">
              <a:rPr lang="en-US" smtClean="0"/>
              <a:t>9/5/2013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BB13C4-3C23-4C0F-9DF5-5B4106B864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61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1B3C58-A293-4AFE-9414-597A22A0F69C}" type="datetimeFigureOut">
              <a:rPr lang="en-US" smtClean="0"/>
              <a:t>9/5/2013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BB13C4-3C23-4C0F-9DF5-5B4106B864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592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1B3C58-A293-4AFE-9414-597A22A0F69C}" type="datetimeFigureOut">
              <a:rPr lang="en-US" smtClean="0"/>
              <a:t>9/5/2013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BB13C4-3C23-4C0F-9DF5-5B4106B864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764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1B3C58-A293-4AFE-9414-597A22A0F69C}" type="datetimeFigureOut">
              <a:rPr lang="en-US" smtClean="0"/>
              <a:t>9/5/2013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BB13C4-3C23-4C0F-9DF5-5B4106B864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371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1B3C58-A293-4AFE-9414-597A22A0F69C}" type="datetimeFigureOut">
              <a:rPr lang="en-US" smtClean="0"/>
              <a:t>9/5/2013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BB13C4-3C23-4C0F-9DF5-5B4106B864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763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1B3C58-A293-4AFE-9414-597A22A0F69C}" type="datetimeFigureOut">
              <a:rPr lang="en-US" smtClean="0"/>
              <a:t>9/5/2013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BB13C4-3C23-4C0F-9DF5-5B4106B864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130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1B3C58-A293-4AFE-9414-597A22A0F69C}" type="datetimeFigureOut">
              <a:rPr lang="en-US" smtClean="0"/>
              <a:t>9/5/2013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BB13C4-3C23-4C0F-9DF5-5B4106B864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574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1B3C58-A293-4AFE-9414-597A22A0F69C}" type="datetimeFigureOut">
              <a:rPr lang="en-US" smtClean="0"/>
              <a:t>9/5/2013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BB13C4-3C23-4C0F-9DF5-5B4106B864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079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1B3C58-A293-4AFE-9414-597A22A0F69C}" type="datetimeFigureOut">
              <a:rPr lang="en-US" smtClean="0"/>
              <a:t>9/5/2013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BB13C4-3C23-4C0F-9DF5-5B4106B864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280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1B3C58-A293-4AFE-9414-597A22A0F69C}" type="datetimeFigureOut">
              <a:rPr lang="en-US" smtClean="0"/>
              <a:t>9/5/2013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BB13C4-3C23-4C0F-9DF5-5B4106B864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135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381B3C58-A293-4AFE-9414-597A22A0F69C}" type="datetimeFigureOut">
              <a:rPr lang="en-US" smtClean="0"/>
              <a:t>9/5/2013</a:t>
            </a:fld>
            <a:endParaRPr lang="en-US" dirty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03BB13C4-3C23-4C0F-9DF5-5B4106B864CB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nshort.com/ie/ie3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blDM-ibezJQ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rexKqvgPVuA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Week Two</a:t>
            </a:r>
            <a:br>
              <a:rPr lang="en-US" dirty="0" smtClean="0"/>
            </a:br>
            <a:r>
              <a:rPr lang="en-US" dirty="0" smtClean="0"/>
              <a:t>CIED 4013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9525" y="2819400"/>
            <a:ext cx="7483475" cy="1143000"/>
          </a:xfrm>
        </p:spPr>
        <p:txBody>
          <a:bodyPr/>
          <a:lstStyle/>
          <a:p>
            <a:r>
              <a:rPr lang="en-US" dirty="0" smtClean="0"/>
              <a:t>Language History and 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974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762000"/>
            <a:ext cx="7086600" cy="990600"/>
          </a:xfrm>
        </p:spPr>
        <p:txBody>
          <a:bodyPr/>
          <a:lstStyle/>
          <a:p>
            <a:pPr algn="ctr"/>
            <a:r>
              <a:rPr lang="en-US" sz="4400" b="1" dirty="0" smtClean="0"/>
              <a:t>Indo-European </a:t>
            </a:r>
            <a:br>
              <a:rPr lang="en-US" sz="4400" b="1" dirty="0" smtClean="0"/>
            </a:br>
            <a:r>
              <a:rPr lang="en-US" sz="4400" b="1" dirty="0" smtClean="0"/>
              <a:t>Language Family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9525" y="2438400"/>
            <a:ext cx="5257800" cy="3687763"/>
          </a:xfrm>
        </p:spPr>
        <p:txBody>
          <a:bodyPr/>
          <a:lstStyle/>
          <a:p>
            <a:endParaRPr lang="en-US" dirty="0" smtClean="0">
              <a:hlinkClick r:id="rId2"/>
            </a:endParaRPr>
          </a:p>
          <a:p>
            <a:endParaRPr lang="en-US" dirty="0" smtClean="0">
              <a:hlinkClick r:id="rId2"/>
            </a:endParaRPr>
          </a:p>
          <a:p>
            <a:endParaRPr lang="en-US" dirty="0">
              <a:hlinkClick r:id="rId2"/>
            </a:endParaRPr>
          </a:p>
          <a:p>
            <a:r>
              <a:rPr lang="en-US" dirty="0" smtClean="0">
                <a:hlinkClick r:id="rId2"/>
              </a:rPr>
              <a:t>http://www.danshort.com/ie/ie3.pdf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724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9524" y="1600200"/>
            <a:ext cx="6340475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6909 languages (2012)</a:t>
            </a:r>
          </a:p>
          <a:p>
            <a:pPr marL="0" indent="0">
              <a:buNone/>
            </a:pPr>
            <a:r>
              <a:rPr lang="en-US" dirty="0" smtClean="0"/>
              <a:t>993 living languages in the</a:t>
            </a:r>
          </a:p>
          <a:p>
            <a:pPr marL="0" indent="0">
              <a:buNone/>
            </a:pPr>
            <a:r>
              <a:rPr lang="en-US" dirty="0" smtClean="0"/>
              <a:t>Americas</a:t>
            </a:r>
          </a:p>
          <a:p>
            <a:pPr marL="0" indent="0">
              <a:buNone/>
            </a:pPr>
            <a:r>
              <a:rPr lang="en-US" b="1" dirty="0" smtClean="0"/>
              <a:t>Rank: </a:t>
            </a:r>
          </a:p>
          <a:p>
            <a:pPr marL="0" indent="0">
              <a:buNone/>
            </a:pPr>
            <a:r>
              <a:rPr lang="en-US" dirty="0" smtClean="0"/>
              <a:t>Chinese,</a:t>
            </a:r>
          </a:p>
          <a:p>
            <a:pPr marL="0" indent="0">
              <a:buNone/>
            </a:pPr>
            <a:r>
              <a:rPr lang="en-US" dirty="0" smtClean="0"/>
              <a:t>Spanish,</a:t>
            </a:r>
          </a:p>
          <a:p>
            <a:pPr marL="0" indent="0">
              <a:buNone/>
            </a:pPr>
            <a:r>
              <a:rPr lang="en-US" dirty="0" smtClean="0"/>
              <a:t>English, </a:t>
            </a:r>
          </a:p>
          <a:p>
            <a:pPr marL="0" indent="0">
              <a:buNone/>
            </a:pPr>
            <a:r>
              <a:rPr lang="en-US" dirty="0" smtClean="0"/>
              <a:t>Arabic, </a:t>
            </a:r>
          </a:p>
          <a:p>
            <a:pPr marL="0" indent="0">
              <a:buNone/>
            </a:pPr>
            <a:r>
              <a:rPr lang="en-US" dirty="0" smtClean="0"/>
              <a:t>Hindi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943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Affinities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Jones inaugurated the study of the natural history of language.</a:t>
            </a: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Tooth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932636"/>
              </p:ext>
            </p:extLst>
          </p:nvPr>
        </p:nvGraphicFramePr>
        <p:xfrm>
          <a:off x="1295400" y="3657600"/>
          <a:ext cx="5257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7526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Sanskrit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Latin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Dán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Dēns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Datas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Dentis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Daté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Dentī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Acc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</a:t>
                      </a:r>
                      <a:r>
                        <a:rPr lang="en-US" dirty="0" err="1" smtClean="0"/>
                        <a:t>á</a:t>
                      </a:r>
                      <a:r>
                        <a:rPr lang="en-US" dirty="0" err="1" smtClean="0"/>
                        <a:t>ntam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Dentem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811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Reconstruction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http://www.youtube.com/watch?v=blDM-ibezJQ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Cognates</a:t>
            </a:r>
          </a:p>
          <a:p>
            <a:pPr marL="0" indent="0">
              <a:buNone/>
            </a:pPr>
            <a:r>
              <a:rPr lang="en-US" dirty="0" smtClean="0"/>
              <a:t>Comparative Reconstruction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Proto form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Majority principle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Most natural 	development principle</a:t>
            </a:r>
          </a:p>
          <a:p>
            <a:pPr marL="0" indent="0">
              <a:buNone/>
            </a:pPr>
            <a:r>
              <a:rPr lang="en-US" dirty="0" smtClean="0"/>
              <a:t>Sound &amp; word reconstruction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075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Old to Modern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http://www.youtube.com/watch?v=rexKqvgPVuA</a:t>
            </a:r>
            <a:endParaRPr lang="en-US" dirty="0" smtClean="0"/>
          </a:p>
          <a:p>
            <a:r>
              <a:rPr lang="en-US" dirty="0" smtClean="0"/>
              <a:t>Old?  Before 1100</a:t>
            </a:r>
          </a:p>
          <a:p>
            <a:r>
              <a:rPr lang="en-US" dirty="0" smtClean="0"/>
              <a:t>Middle: To 1500</a:t>
            </a:r>
          </a:p>
          <a:p>
            <a:r>
              <a:rPr lang="en-US" dirty="0" smtClean="0"/>
              <a:t>Early Modern: to 1700</a:t>
            </a:r>
          </a:p>
          <a:p>
            <a:pPr marL="0" indent="0">
              <a:buNone/>
            </a:pPr>
            <a:r>
              <a:rPr lang="en-US" dirty="0" smtClean="0"/>
              <a:t>	(great vowel shift)</a:t>
            </a:r>
            <a:endParaRPr lang="en-US" dirty="0" smtClean="0"/>
          </a:p>
          <a:p>
            <a:r>
              <a:rPr lang="en-US" dirty="0" smtClean="0"/>
              <a:t>Modern: up to NOW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22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More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Sound Changes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Sound loss –</a:t>
            </a:r>
            <a:r>
              <a:rPr lang="en-US" dirty="0" err="1" smtClean="0"/>
              <a:t>nicht</a:t>
            </a:r>
            <a:r>
              <a:rPr lang="en-US" dirty="0" smtClean="0"/>
              <a:t> to night</a:t>
            </a:r>
          </a:p>
          <a:p>
            <a:r>
              <a:rPr lang="en-US" dirty="0" smtClean="0"/>
              <a:t>Metathesis—</a:t>
            </a:r>
            <a:r>
              <a:rPr lang="en-US" dirty="0" err="1" smtClean="0"/>
              <a:t>bridd</a:t>
            </a:r>
            <a:r>
              <a:rPr lang="en-US" dirty="0" smtClean="0"/>
              <a:t> to bird</a:t>
            </a:r>
          </a:p>
          <a:p>
            <a:r>
              <a:rPr lang="en-US" dirty="0" smtClean="0"/>
              <a:t>Epenthesis—parabola to </a:t>
            </a:r>
            <a:r>
              <a:rPr lang="en-US" dirty="0" err="1" smtClean="0"/>
              <a:t>palabra</a:t>
            </a:r>
            <a:endParaRPr lang="en-US" dirty="0" smtClean="0"/>
          </a:p>
          <a:p>
            <a:r>
              <a:rPr lang="en-US" dirty="0" err="1" smtClean="0"/>
              <a:t>Prothesis</a:t>
            </a:r>
            <a:r>
              <a:rPr lang="en-US" dirty="0" smtClean="0"/>
              <a:t>—</a:t>
            </a:r>
            <a:r>
              <a:rPr lang="en-US" dirty="0" err="1" smtClean="0"/>
              <a:t>schola</a:t>
            </a:r>
            <a:r>
              <a:rPr lang="en-US" dirty="0" smtClean="0"/>
              <a:t> to </a:t>
            </a:r>
            <a:r>
              <a:rPr lang="en-US" dirty="0" err="1" smtClean="0"/>
              <a:t>escuela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0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Syntactic changes</a:t>
            </a:r>
          </a:p>
          <a:p>
            <a:r>
              <a:rPr lang="en-US" dirty="0" smtClean="0"/>
              <a:t>SVO –word order</a:t>
            </a:r>
          </a:p>
          <a:p>
            <a:r>
              <a:rPr lang="en-US" dirty="0" smtClean="0"/>
              <a:t>Inflectional changes—loss of suffixes</a:t>
            </a:r>
          </a:p>
          <a:p>
            <a:pPr marL="0" indent="0">
              <a:buNone/>
            </a:pPr>
            <a:r>
              <a:rPr lang="en-US" dirty="0" smtClean="0"/>
              <a:t>Semantic changes</a:t>
            </a:r>
          </a:p>
          <a:p>
            <a:r>
              <a:rPr lang="en-US" dirty="0" smtClean="0"/>
              <a:t>Broadening—holy day to holiday</a:t>
            </a:r>
          </a:p>
          <a:p>
            <a:r>
              <a:rPr lang="en-US" dirty="0" smtClean="0"/>
              <a:t>Narrowing—mete to meat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29387"/>
      </p:ext>
    </p:extLst>
  </p:cSld>
  <p:clrMapOvr>
    <a:masterClrMapping/>
  </p:clrMapOvr>
</p:sld>
</file>

<file path=ppt/theme/theme1.xml><?xml version="1.0" encoding="utf-8"?>
<a:theme xmlns:a="http://schemas.openxmlformats.org/drawingml/2006/main" name="Stack of books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Stack of books design template</Template>
  <TotalTime>41</TotalTime>
  <Words>130</Words>
  <Application>Microsoft Office PowerPoint</Application>
  <PresentationFormat>On-screen Show (4:3)</PresentationFormat>
  <Paragraphs>64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Stack of books design template</vt:lpstr>
      <vt:lpstr>Week Two CIED 4013</vt:lpstr>
      <vt:lpstr>Indo-European  Language Family</vt:lpstr>
      <vt:lpstr>Some Facts</vt:lpstr>
      <vt:lpstr>Language Affinities</vt:lpstr>
      <vt:lpstr>Language Reconstruction</vt:lpstr>
      <vt:lpstr>From Old to Modern</vt:lpstr>
      <vt:lpstr>And More Changes</vt:lpstr>
      <vt:lpstr>PowerPoint Presentation</vt:lpstr>
    </vt:vector>
  </TitlesOfParts>
  <Company>University of Arkansas - COEHP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Two CIED 4013</dc:title>
  <dc:creator>Freddie Bowles</dc:creator>
  <cp:lastModifiedBy>Freddie Bowles</cp:lastModifiedBy>
  <cp:revision>5</cp:revision>
  <dcterms:created xsi:type="dcterms:W3CDTF">2013-09-05T18:04:35Z</dcterms:created>
  <dcterms:modified xsi:type="dcterms:W3CDTF">2013-09-05T18:46:18Z</dcterms:modified>
</cp:coreProperties>
</file>