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60" r:id="rId6"/>
    <p:sldId id="261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3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CIED 4013: Capstone Course for Foreign Language Licensure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9525" y="3276600"/>
            <a:ext cx="5256213" cy="2971800"/>
          </a:xfrm>
        </p:spPr>
        <p:txBody>
          <a:bodyPr/>
          <a:lstStyle/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Language Sounds </a:t>
            </a:r>
          </a:p>
          <a:p>
            <a:pPr algn="ctr"/>
            <a:r>
              <a:rPr lang="en-US" sz="3200" b="1" dirty="0" smtClean="0"/>
              <a:t>Chapter Three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dirty="0" smtClean="0"/>
              <a:t>Dr. Freddie A. Bowles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5" y="685800"/>
            <a:ext cx="7086600" cy="1295400"/>
          </a:xfrm>
        </p:spPr>
        <p:txBody>
          <a:bodyPr/>
          <a:lstStyle/>
          <a:p>
            <a:r>
              <a:rPr lang="en-US" dirty="0" smtClean="0"/>
              <a:t>More about sounds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6096000" cy="4648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English has 22 consonant sounds and from 13-21 different vowel sounds.</a:t>
            </a:r>
          </a:p>
          <a:p>
            <a:pPr>
              <a:buNone/>
            </a:pPr>
            <a:r>
              <a:rPr lang="en-US" dirty="0" smtClean="0"/>
              <a:t>The world’s languages may have as many as 600 different consonant sounds and 200 different vowel sounds when pitch and voice qualities are considered.</a:t>
            </a:r>
          </a:p>
          <a:p>
            <a:pPr>
              <a:buNone/>
            </a:pPr>
            <a:r>
              <a:rPr lang="en-US" dirty="0"/>
              <a:t>*</a:t>
            </a:r>
            <a:r>
              <a:rPr lang="en-US" sz="1800" dirty="0"/>
              <a:t>Peter </a:t>
            </a:r>
            <a:r>
              <a:rPr lang="en-US" sz="1800" dirty="0" smtClean="0"/>
              <a:t>Ladefoged </a:t>
            </a:r>
            <a:r>
              <a:rPr lang="en-US" sz="1800" dirty="0"/>
              <a:t>in </a:t>
            </a:r>
            <a:r>
              <a:rPr lang="en-US" sz="1800" i="1" dirty="0"/>
              <a:t>The Five Minute Linguist</a:t>
            </a:r>
            <a:r>
              <a:rPr lang="en-US" sz="1800" dirty="0"/>
              <a:t>, 2006.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sounds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9525" y="1371600"/>
            <a:ext cx="5257800" cy="5029200"/>
          </a:xfrm>
        </p:spPr>
        <p:txBody>
          <a:bodyPr/>
          <a:lstStyle/>
          <a:p>
            <a:endParaRPr lang="en-US" sz="1000" dirty="0" smtClean="0"/>
          </a:p>
          <a:p>
            <a:r>
              <a:rPr lang="en-US" sz="3200" dirty="0" smtClean="0"/>
              <a:t>Sounds like </a:t>
            </a:r>
            <a:r>
              <a:rPr lang="en-US" sz="3200" i="1" dirty="0" smtClean="0"/>
              <a:t>p, t</a:t>
            </a:r>
            <a:r>
              <a:rPr lang="en-US" sz="3200" dirty="0" smtClean="0"/>
              <a:t>,</a:t>
            </a:r>
            <a:r>
              <a:rPr lang="en-US" sz="3200" i="1" dirty="0" smtClean="0"/>
              <a:t> k</a:t>
            </a:r>
            <a:r>
              <a:rPr lang="en-US" sz="3200" dirty="0" smtClean="0"/>
              <a:t> occur in 98% of all languages in the world.</a:t>
            </a:r>
          </a:p>
          <a:p>
            <a:r>
              <a:rPr lang="en-US" sz="3200" dirty="0" smtClean="0"/>
              <a:t>Hawaiian is an exception.  It has 8 consonants and one glottal stop as written in the word </a:t>
            </a:r>
            <a:r>
              <a:rPr lang="en-US" sz="3200" i="1" dirty="0" smtClean="0"/>
              <a:t>Hawai’i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r>
              <a:rPr lang="en-US" sz="1800" dirty="0" smtClean="0"/>
              <a:t>*Peter Ladefoged in </a:t>
            </a:r>
            <a:r>
              <a:rPr lang="en-US" sz="1800" i="1" dirty="0" smtClean="0"/>
              <a:t>The Five Minute Linguist</a:t>
            </a:r>
            <a:r>
              <a:rPr lang="en-US" sz="1800" dirty="0" smtClean="0"/>
              <a:t>, 2006.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vowel run for fun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5791200" cy="51054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678674"/>
              </p:ext>
            </p:extLst>
          </p:nvPr>
        </p:nvGraphicFramePr>
        <p:xfrm>
          <a:off x="1524000" y="2057400"/>
          <a:ext cx="22860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</a:tblGrid>
              <a:tr h="342900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Bead</a:t>
                      </a:r>
                    </a:p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Bid</a:t>
                      </a:r>
                    </a:p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Bayed</a:t>
                      </a:r>
                    </a:p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Bed</a:t>
                      </a:r>
                    </a:p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Bad</a:t>
                      </a:r>
                    </a:p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Bawd</a:t>
                      </a:r>
                    </a:p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Booed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961966"/>
              </p:ext>
            </p:extLst>
          </p:nvPr>
        </p:nvGraphicFramePr>
        <p:xfrm>
          <a:off x="4267200" y="2057400"/>
          <a:ext cx="20574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</a:tblGrid>
              <a:tr h="26822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Bide</a:t>
                      </a:r>
                    </a:p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Bowed</a:t>
                      </a:r>
                    </a:p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Bode</a:t>
                      </a:r>
                    </a:p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Boyd</a:t>
                      </a:r>
                    </a:p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Bud</a:t>
                      </a:r>
                    </a:p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Bird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63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did you say?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6426733"/>
              </p:ext>
            </p:extLst>
          </p:nvPr>
        </p:nvGraphicFramePr>
        <p:xfrm>
          <a:off x="1295400" y="1752600"/>
          <a:ext cx="5257800" cy="944880"/>
        </p:xfrm>
        <a:graphic>
          <a:graphicData uri="http://schemas.openxmlformats.org/drawingml/2006/table">
            <a:tbl>
              <a:tblPr/>
              <a:tblGrid>
                <a:gridCol w="2628900"/>
                <a:gridCol w="2628900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latin typeface="Lucida Sans Unicode"/>
                        </a:rPr>
                        <a:t>lıv </a:t>
                      </a:r>
                      <a:r>
                        <a:rPr lang="en-US" sz="2800" dirty="0" err="1">
                          <a:latin typeface="Lucida Sans Unicode"/>
                        </a:rPr>
                        <a:t>lɒŋ</a:t>
                      </a:r>
                      <a:r>
                        <a:rPr lang="en-US" sz="2800" dirty="0">
                          <a:latin typeface="Lucida Sans Unicode"/>
                        </a:rPr>
                        <a:t> </a:t>
                      </a:r>
                      <a:r>
                        <a:rPr lang="en-US" sz="2800" dirty="0" err="1">
                          <a:latin typeface="Lucida Sans Unicode"/>
                        </a:rPr>
                        <a:t>ænd</a:t>
                      </a:r>
                      <a:r>
                        <a:rPr lang="en-US" sz="2800" dirty="0">
                          <a:latin typeface="Lucida Sans Unicode"/>
                        </a:rPr>
                        <a:t> </a:t>
                      </a:r>
                      <a:r>
                        <a:rPr lang="en-US" sz="2800" dirty="0" err="1">
                          <a:latin typeface="Lucida Sans Unicode"/>
                        </a:rPr>
                        <a:t>prɑspər</a:t>
                      </a:r>
                      <a:r>
                        <a:rPr lang="en-US" sz="2800" dirty="0">
                          <a:latin typeface="Lucida Sans Unicode"/>
                        </a:rPr>
                        <a:t> </a:t>
                      </a:r>
                      <a:endParaRPr lang="en-US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18984"/>
              </p:ext>
            </p:extLst>
          </p:nvPr>
        </p:nvGraphicFramePr>
        <p:xfrm>
          <a:off x="1219200" y="2961640"/>
          <a:ext cx="5257800" cy="944880"/>
        </p:xfrm>
        <a:graphic>
          <a:graphicData uri="http://schemas.openxmlformats.org/drawingml/2006/table">
            <a:tbl>
              <a:tblPr/>
              <a:tblGrid>
                <a:gridCol w="2628900"/>
                <a:gridCol w="2628900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err="1">
                          <a:latin typeface="Lucida Sans Unicode"/>
                        </a:rPr>
                        <a:t>fɔr</a:t>
                      </a:r>
                      <a:r>
                        <a:rPr lang="en-US" sz="2800" dirty="0">
                          <a:latin typeface="Lucida Sans Unicode"/>
                        </a:rPr>
                        <a:t> </a:t>
                      </a:r>
                      <a:r>
                        <a:rPr lang="en-US" sz="2800" dirty="0" err="1">
                          <a:latin typeface="Lucida Sans Unicode"/>
                        </a:rPr>
                        <a:t>skɔr</a:t>
                      </a:r>
                      <a:r>
                        <a:rPr lang="en-US" sz="2800" dirty="0">
                          <a:latin typeface="Lucida Sans Unicode"/>
                        </a:rPr>
                        <a:t> </a:t>
                      </a:r>
                      <a:r>
                        <a:rPr lang="en-US" sz="2800" dirty="0" err="1">
                          <a:latin typeface="Lucida Sans Unicode"/>
                        </a:rPr>
                        <a:t>ænd</a:t>
                      </a:r>
                      <a:r>
                        <a:rPr lang="en-US" sz="2800" dirty="0">
                          <a:latin typeface="Lucida Sans Unicode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sɛvən</a:t>
                      </a:r>
                      <a:r>
                        <a:rPr lang="en-US" sz="2800" dirty="0" smtClean="0">
                          <a:latin typeface="Lucida Sans Unicode"/>
                        </a:rPr>
                        <a:t> </a:t>
                      </a:r>
                      <a:r>
                        <a:rPr lang="en-US" sz="2800" dirty="0" err="1">
                          <a:latin typeface="Lucida Sans Unicode"/>
                        </a:rPr>
                        <a:t>jɪrz</a:t>
                      </a:r>
                      <a:r>
                        <a:rPr lang="en-US" sz="2800" dirty="0">
                          <a:latin typeface="Lucida Sans Unicode"/>
                        </a:rPr>
                        <a:t> </a:t>
                      </a:r>
                      <a:r>
                        <a:rPr lang="en-US" sz="2800" dirty="0" err="1">
                          <a:latin typeface="Lucida Sans Unicode"/>
                        </a:rPr>
                        <a:t>əgo</a:t>
                      </a:r>
                      <a:r>
                        <a:rPr lang="en-US" sz="2800" dirty="0">
                          <a:latin typeface="Lucida Sans Unicode"/>
                        </a:rPr>
                        <a:t> </a:t>
                      </a:r>
                      <a:endParaRPr lang="en-US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639363"/>
              </p:ext>
            </p:extLst>
          </p:nvPr>
        </p:nvGraphicFramePr>
        <p:xfrm>
          <a:off x="-1447800" y="1828800"/>
          <a:ext cx="5257800" cy="944880"/>
        </p:xfrm>
        <a:graphic>
          <a:graphicData uri="http://schemas.openxmlformats.org/drawingml/2006/table">
            <a:tbl>
              <a:tblPr/>
              <a:tblGrid>
                <a:gridCol w="2628900"/>
                <a:gridCol w="2628900"/>
              </a:tblGrid>
              <a:tr h="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err="1">
                          <a:latin typeface="Lucida Sans Unicode"/>
                        </a:rPr>
                        <a:t>ðə</a:t>
                      </a:r>
                      <a:r>
                        <a:rPr lang="en-US" sz="2800" dirty="0">
                          <a:latin typeface="Lucida Sans Unicode"/>
                        </a:rPr>
                        <a:t> </a:t>
                      </a:r>
                      <a:r>
                        <a:rPr lang="en-US" sz="2800" dirty="0" err="1">
                          <a:latin typeface="Lucida Sans Unicode"/>
                        </a:rPr>
                        <a:t>aj</a:t>
                      </a:r>
                      <a:r>
                        <a:rPr lang="en-US" sz="2800" dirty="0">
                          <a:latin typeface="Lucida Sans Unicode"/>
                        </a:rPr>
                        <a:t> </a:t>
                      </a:r>
                      <a:r>
                        <a:rPr lang="en-US" sz="2800" dirty="0" err="1">
                          <a:latin typeface="Lucida Sans Unicode"/>
                        </a:rPr>
                        <a:t>əv</a:t>
                      </a:r>
                      <a:r>
                        <a:rPr lang="en-US" sz="2800" dirty="0">
                          <a:latin typeface="Lucida Sans Unicode"/>
                        </a:rPr>
                        <a:t> </a:t>
                      </a:r>
                      <a:r>
                        <a:rPr lang="en-US" sz="2800" dirty="0" err="1">
                          <a:latin typeface="Lucida Sans Unicode"/>
                        </a:rPr>
                        <a:t>ðə</a:t>
                      </a:r>
                      <a:r>
                        <a:rPr lang="en-US" sz="2800" dirty="0">
                          <a:latin typeface="Lucida Sans Unicode"/>
                        </a:rPr>
                        <a:t> </a:t>
                      </a:r>
                      <a:r>
                        <a:rPr lang="en-US" sz="2800" dirty="0" err="1">
                          <a:latin typeface="Lucida Sans Unicode"/>
                        </a:rPr>
                        <a:t>tajgər</a:t>
                      </a:r>
                      <a:r>
                        <a:rPr lang="en-US" sz="2800" dirty="0">
                          <a:latin typeface="Lucida Sans Unicode"/>
                        </a:rPr>
                        <a:t> </a:t>
                      </a:r>
                      <a:endParaRPr lang="en-US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41721"/>
              </p:ext>
            </p:extLst>
          </p:nvPr>
        </p:nvGraphicFramePr>
        <p:xfrm>
          <a:off x="-1981200" y="3037840"/>
          <a:ext cx="5257800" cy="944880"/>
        </p:xfrm>
        <a:graphic>
          <a:graphicData uri="http://schemas.openxmlformats.org/drawingml/2006/table">
            <a:tbl>
              <a:tblPr/>
              <a:tblGrid>
                <a:gridCol w="3048000"/>
                <a:gridCol w="22098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Lucida Sans Unicode"/>
                        </a:rPr>
                        <a:t/>
                      </a:r>
                      <a:br>
                        <a:rPr lang="en-US" sz="2800" dirty="0">
                          <a:latin typeface="Lucida Sans Unicode"/>
                        </a:rPr>
                      </a:br>
                      <a:endParaRPr lang="en-US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err="1">
                          <a:latin typeface="Lucida Sans Unicode"/>
                        </a:rPr>
                        <a:t>pis</a:t>
                      </a:r>
                      <a:r>
                        <a:rPr lang="en-US" sz="2800" dirty="0">
                          <a:latin typeface="Lucida Sans Unicode"/>
                        </a:rPr>
                        <a:t> </a:t>
                      </a:r>
                      <a:r>
                        <a:rPr lang="en-US" sz="2800" dirty="0" err="1">
                          <a:latin typeface="Lucida Sans Unicode"/>
                        </a:rPr>
                        <a:t>ajm</a:t>
                      </a:r>
                      <a:r>
                        <a:rPr lang="en-US" sz="2800" dirty="0">
                          <a:latin typeface="Lucida Sans Unicode"/>
                        </a:rPr>
                        <a:t> </a:t>
                      </a:r>
                      <a:r>
                        <a:rPr lang="en-US" sz="2800" dirty="0" err="1" smtClean="0">
                          <a:latin typeface="Lucida Sans Unicode"/>
                        </a:rPr>
                        <a:t>aʊtə</a:t>
                      </a:r>
                      <a:r>
                        <a:rPr lang="en-US" sz="2800" dirty="0" smtClean="0">
                          <a:latin typeface="Lucida Sans Unicode"/>
                        </a:rPr>
                        <a:t> </a:t>
                      </a:r>
                      <a:r>
                        <a:rPr lang="en-US" sz="2800" dirty="0" err="1">
                          <a:latin typeface="Lucida Sans Unicode"/>
                        </a:rPr>
                        <a:t>hɪr</a:t>
                      </a:r>
                      <a:endParaRPr lang="en-US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232165"/>
              </p:ext>
            </p:extLst>
          </p:nvPr>
        </p:nvGraphicFramePr>
        <p:xfrm>
          <a:off x="-1676400" y="4114800"/>
          <a:ext cx="5257800" cy="822960"/>
        </p:xfrm>
        <a:graphic>
          <a:graphicData uri="http://schemas.openxmlformats.org/drawingml/2006/table">
            <a:tbl>
              <a:tblPr/>
              <a:tblGrid>
                <a:gridCol w="2628900"/>
                <a:gridCol w="2628900"/>
              </a:tblGrid>
              <a:tr h="746760">
                <a:tc>
                  <a:txBody>
                    <a:bodyPr/>
                    <a:lstStyle/>
                    <a:p>
                      <a:endParaRPr lang="en-US" sz="2400" b="0" dirty="0">
                        <a:latin typeface="Lucida Sans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err="1">
                          <a:latin typeface="Lucida Sans" pitchFamily="34" charset="0"/>
                        </a:rPr>
                        <a:t>bəwɛr</a:t>
                      </a:r>
                      <a:r>
                        <a:rPr lang="en-US" sz="2400" b="0" dirty="0">
                          <a:latin typeface="Lucida Sans" pitchFamily="34" charset="0"/>
                        </a:rPr>
                        <a:t> </a:t>
                      </a:r>
                      <a:r>
                        <a:rPr lang="en-US" sz="2400" b="0" dirty="0" err="1">
                          <a:latin typeface="Lucida Sans" pitchFamily="34" charset="0"/>
                        </a:rPr>
                        <a:t>əv</a:t>
                      </a:r>
                      <a:r>
                        <a:rPr lang="en-US" sz="2400" b="0" dirty="0">
                          <a:latin typeface="Lucida Sans" pitchFamily="34" charset="0"/>
                        </a:rPr>
                        <a:t> </a:t>
                      </a:r>
                      <a:r>
                        <a:rPr lang="en-US" sz="2400" b="0" dirty="0" err="1">
                          <a:latin typeface="Lucida Sans" pitchFamily="34" charset="0"/>
                        </a:rPr>
                        <a:t>hərd</a:t>
                      </a:r>
                      <a:r>
                        <a:rPr lang="en-US" sz="2400" b="0" dirty="0">
                          <a:latin typeface="Lucida Sans" pitchFamily="34" charset="0"/>
                        </a:rPr>
                        <a:t>, ə </a:t>
                      </a:r>
                      <a:r>
                        <a:rPr lang="en-US" sz="2400" b="0" dirty="0" err="1">
                          <a:latin typeface="Lucida Sans" pitchFamily="34" charset="0"/>
                        </a:rPr>
                        <a:t>drɛdfəl</a:t>
                      </a:r>
                      <a:r>
                        <a:rPr lang="en-US" sz="2400" b="0" dirty="0">
                          <a:latin typeface="Lucida Sans" pitchFamily="34" charset="0"/>
                        </a:rPr>
                        <a:t> </a:t>
                      </a:r>
                      <a:r>
                        <a:rPr lang="en-US" sz="2400" b="0" dirty="0" err="1">
                          <a:latin typeface="Lucida Sans" pitchFamily="34" charset="0"/>
                        </a:rPr>
                        <a:t>wərd</a:t>
                      </a:r>
                      <a:r>
                        <a:rPr lang="en-US" sz="2400" b="0" dirty="0">
                          <a:latin typeface="Lucida Sans" pitchFamily="34" charset="0"/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42182"/>
              </p:ext>
            </p:extLst>
          </p:nvPr>
        </p:nvGraphicFramePr>
        <p:xfrm>
          <a:off x="-2895600" y="4876800"/>
          <a:ext cx="7696200" cy="822960"/>
        </p:xfrm>
        <a:graphic>
          <a:graphicData uri="http://schemas.openxmlformats.org/drawingml/2006/table">
            <a:tbl>
              <a:tblPr/>
              <a:tblGrid>
                <a:gridCol w="3848100"/>
                <a:gridCol w="3848100"/>
              </a:tblGrid>
              <a:tr h="8229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>
                          <a:latin typeface="Lucida Sans Unicode"/>
                        </a:rPr>
                        <a:t>ðæt</a:t>
                      </a:r>
                      <a:r>
                        <a:rPr lang="en-US" sz="2400" dirty="0">
                          <a:latin typeface="Lucida Sans Unicode"/>
                        </a:rPr>
                        <a:t> </a:t>
                      </a:r>
                      <a:r>
                        <a:rPr lang="en-US" sz="2400" dirty="0" err="1">
                          <a:latin typeface="Lucida Sans Unicode"/>
                        </a:rPr>
                        <a:t>lʊks</a:t>
                      </a:r>
                      <a:r>
                        <a:rPr lang="en-US" sz="2400" dirty="0">
                          <a:latin typeface="Lucida Sans Unicode"/>
                        </a:rPr>
                        <a:t> </a:t>
                      </a:r>
                      <a:r>
                        <a:rPr lang="en-US" sz="2400" dirty="0" err="1">
                          <a:latin typeface="Lucida Sans Unicode"/>
                        </a:rPr>
                        <a:t>lajk</a:t>
                      </a:r>
                      <a:r>
                        <a:rPr lang="en-US" sz="2400" dirty="0">
                          <a:latin typeface="Lucida Sans Unicode"/>
                        </a:rPr>
                        <a:t> </a:t>
                      </a:r>
                      <a:r>
                        <a:rPr lang="en-US" sz="2400" dirty="0" err="1">
                          <a:latin typeface="Lucida Sans Unicode"/>
                        </a:rPr>
                        <a:t>bɪrd</a:t>
                      </a:r>
                      <a:r>
                        <a:rPr lang="en-US" sz="2400" dirty="0">
                          <a:latin typeface="Lucida Sans Unicode"/>
                        </a:rPr>
                        <a:t> </a:t>
                      </a:r>
                      <a:r>
                        <a:rPr lang="en-US" sz="2400" dirty="0" err="1">
                          <a:latin typeface="Lucida Sans Unicode"/>
                        </a:rPr>
                        <a:t>ænd</a:t>
                      </a:r>
                      <a:r>
                        <a:rPr lang="en-US" sz="2400" dirty="0">
                          <a:latin typeface="Lucida Sans Unicode"/>
                        </a:rPr>
                        <a:t> </a:t>
                      </a:r>
                      <a:r>
                        <a:rPr lang="en-US" sz="2400" dirty="0" err="1">
                          <a:latin typeface="Lucida Sans Unicode"/>
                        </a:rPr>
                        <a:t>sawndz</a:t>
                      </a:r>
                      <a:r>
                        <a:rPr lang="en-US" sz="2400" dirty="0">
                          <a:latin typeface="Lucida Sans Unicode"/>
                        </a:rPr>
                        <a:t> </a:t>
                      </a:r>
                      <a:r>
                        <a:rPr lang="en-US" sz="2400" dirty="0" err="1">
                          <a:latin typeface="Lucida Sans Unicode"/>
                        </a:rPr>
                        <a:t>lajk</a:t>
                      </a:r>
                      <a:r>
                        <a:rPr lang="en-US" sz="2400" dirty="0">
                          <a:latin typeface="Lucida Sans Unicode"/>
                        </a:rPr>
                        <a:t> </a:t>
                      </a:r>
                      <a:r>
                        <a:rPr lang="en-US" sz="2400" dirty="0" err="1">
                          <a:latin typeface="Lucida Sans Unicode"/>
                        </a:rPr>
                        <a:t>bərd</a:t>
                      </a:r>
                      <a:r>
                        <a:rPr lang="en-US" sz="2400" dirty="0">
                          <a:latin typeface="Lucida Sans Unicode"/>
                        </a:rPr>
                        <a:t> </a:t>
                      </a:r>
                      <a:endParaRPr lang="en-US" sz="2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42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dirty="0" smtClean="0"/>
              <a:t>Tuesday, </a:t>
            </a:r>
            <a:r>
              <a:rPr lang="en-US" dirty="0" smtClean="0"/>
              <a:t>September </a:t>
            </a:r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HW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Create your NAME poem.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Complete the worksheet.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ck of books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ck of books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Stack of books design template</Template>
  <TotalTime>226</TotalTime>
  <Words>195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Stack of books design template</vt:lpstr>
      <vt:lpstr>1_Stack of books design template</vt:lpstr>
      <vt:lpstr>CIED 4013: Capstone Course for Foreign Language Licensure</vt:lpstr>
      <vt:lpstr>More about sounds</vt:lpstr>
      <vt:lpstr>More about sounds</vt:lpstr>
      <vt:lpstr>A vowel run for fun</vt:lpstr>
      <vt:lpstr>What did you say?</vt:lpstr>
      <vt:lpstr>For Tuesday, September 17</vt:lpstr>
    </vt:vector>
  </TitlesOfParts>
  <Company>College of Education &amp; Health Professions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Freddie Bowles</dc:creator>
  <cp:lastModifiedBy>Freddie Bowles</cp:lastModifiedBy>
  <cp:revision>40</cp:revision>
  <dcterms:created xsi:type="dcterms:W3CDTF">2012-01-17T19:16:53Z</dcterms:created>
  <dcterms:modified xsi:type="dcterms:W3CDTF">2013-09-11T20:41:53Z</dcterms:modified>
</cp:coreProperties>
</file>