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04B0E2B-A55C-497A-8510-DCE54AA43BA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836DEE1-CA5F-4E61-A481-06EA04910A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753335" y="1340449"/>
            <a:ext cx="5648623" cy="2050027"/>
          </a:xfrm>
        </p:spPr>
        <p:txBody>
          <a:bodyPr/>
          <a:lstStyle/>
          <a:p>
            <a:pPr algn="ctr"/>
            <a:r>
              <a:rPr lang="en-US" sz="4400" dirty="0" smtClean="0"/>
              <a:t>Spanish </a:t>
            </a:r>
            <a:br>
              <a:rPr lang="en-US" sz="4400" dirty="0" smtClean="0"/>
            </a:br>
            <a:r>
              <a:rPr lang="en-US" sz="4400" dirty="0" smtClean="0"/>
              <a:t>Sound System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052646" y="3009861"/>
            <a:ext cx="6511131" cy="329259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CIED 4013</a:t>
            </a:r>
          </a:p>
          <a:p>
            <a:r>
              <a:rPr lang="en-US" sz="4000" b="1" dirty="0" smtClean="0"/>
              <a:t>Dr. Bowles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6929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Phonemes in </a:t>
            </a:r>
            <a:r>
              <a:rPr lang="en-US" dirty="0" err="1" smtClean="0"/>
              <a:t>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 smtClean="0"/>
              <a:t>24-25 phonemes</a:t>
            </a:r>
            <a:r>
              <a:rPr lang="en-US" sz="3200" dirty="0" smtClean="0"/>
              <a:t>	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19-20 consonants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5 vowels</a:t>
            </a:r>
          </a:p>
          <a:p>
            <a:endParaRPr lang="en-US" sz="3200" dirty="0"/>
          </a:p>
          <a:p>
            <a:r>
              <a:rPr lang="en-US" sz="3200" dirty="0" smtClean="0"/>
              <a:t> 2 Castilian consonants lost in for most Latin American speakers (</a:t>
            </a:r>
            <a:r>
              <a:rPr lang="el-GR" sz="3200" dirty="0" smtClean="0"/>
              <a:t>θ</a:t>
            </a:r>
            <a:r>
              <a:rPr lang="en-US" sz="3200" dirty="0" smtClean="0"/>
              <a:t>) and (</a:t>
            </a:r>
            <a:r>
              <a:rPr lang="en-US" sz="3200" u="sng" dirty="0" smtClean="0"/>
              <a:t>l</a:t>
            </a:r>
            <a:r>
              <a:rPr lang="en-US" sz="3200" dirty="0" smtClean="0"/>
              <a:t>).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			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139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53440"/>
          </a:xfrm>
        </p:spPr>
        <p:txBody>
          <a:bodyPr/>
          <a:lstStyle/>
          <a:p>
            <a:r>
              <a:rPr lang="en-US" dirty="0" smtClean="0"/>
              <a:t>Differences between </a:t>
            </a:r>
            <a:r>
              <a:rPr lang="en-US" dirty="0" err="1" smtClean="0"/>
              <a:t>english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spanish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19200"/>
            <a:ext cx="7520940" cy="3461277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2400" b="0" dirty="0" smtClean="0"/>
              <a:t>English vowels are low, back, unrounded, with a strong  tendency  to center the short and unstressed. Most are diphthongized.</a:t>
            </a:r>
          </a:p>
          <a:p>
            <a:pPr>
              <a:buAutoNum type="arabicPeriod"/>
            </a:pPr>
            <a:r>
              <a:rPr lang="en-US" sz="2400" b="0" dirty="0" smtClean="0"/>
              <a:t>Spanish vowels are high and peripheral.  They are distinct from each other. No diphthongization. </a:t>
            </a:r>
          </a:p>
          <a:p>
            <a:pPr>
              <a:buAutoNum type="arabicPeriod"/>
            </a:pPr>
            <a:endParaRPr lang="en-US" sz="2400" b="0" dirty="0"/>
          </a:p>
          <a:p>
            <a:pPr marL="0" indent="0"/>
            <a:r>
              <a:rPr lang="en-US" sz="2400" b="0" dirty="0" smtClean="0"/>
              <a:t>English unstressed vowels tend to become centralized.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77563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teach </a:t>
            </a:r>
            <a:r>
              <a:rPr lang="en-US" dirty="0" err="1" smtClean="0"/>
              <a:t>spanish</a:t>
            </a:r>
            <a:r>
              <a:rPr lang="en-US" dirty="0" smtClean="0"/>
              <a:t> /</a:t>
            </a:r>
            <a:r>
              <a:rPr lang="en-US" cap="none" dirty="0" smtClean="0"/>
              <a:t>r/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Autofit/>
          </a:bodyPr>
          <a:lstStyle/>
          <a:p>
            <a:r>
              <a:rPr lang="en-US" sz="2400" b="0" dirty="0" smtClean="0"/>
              <a:t> American [r]</a:t>
            </a:r>
          </a:p>
          <a:p>
            <a:r>
              <a:rPr lang="en-US" sz="2400" b="0" dirty="0" smtClean="0"/>
              <a:t>Ask students to pronounce  [a] as they curve the tip of the tongue up and slide the sides back along the teeth.</a:t>
            </a:r>
            <a:endParaRPr lang="en-US" sz="2400" b="0" dirty="0"/>
          </a:p>
          <a:p>
            <a:r>
              <a:rPr lang="en-US" sz="2400" b="0" dirty="0" smtClean="0"/>
              <a:t>Spanish [r] and alveolar FLAP—a rapid motion of the tongue tip  from the lower teeth across the alveolar ridge with no stop-phase between.</a:t>
            </a:r>
            <a:endParaRPr lang="en-US" sz="2400" b="0" dirty="0"/>
          </a:p>
          <a:p>
            <a:r>
              <a:rPr lang="en-US" sz="2400" b="0" dirty="0" smtClean="0"/>
              <a:t>For American speakers, the Spanish [r] is closer to [d] .</a:t>
            </a:r>
          </a:p>
          <a:p>
            <a:r>
              <a:rPr lang="en-US" sz="2400" b="0" dirty="0" smtClean="0"/>
              <a:t>Have students say “ pot o-tea” quickly for </a:t>
            </a:r>
            <a:r>
              <a:rPr lang="en-US" sz="2400" b="0" i="1" dirty="0" err="1" smtClean="0"/>
              <a:t>para</a:t>
            </a:r>
            <a:r>
              <a:rPr lang="en-US" sz="2400" b="0" i="1" dirty="0" smtClean="0"/>
              <a:t> </a:t>
            </a:r>
            <a:r>
              <a:rPr lang="en-US" sz="2400" b="0" i="1" dirty="0" err="1" smtClean="0"/>
              <a:t>tí</a:t>
            </a:r>
            <a:r>
              <a:rPr lang="en-US" sz="2400" b="0" i="1" dirty="0" smtClean="0"/>
              <a:t>.</a:t>
            </a: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2787928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0896"/>
            <a:ext cx="7520940" cy="548640"/>
          </a:xfrm>
        </p:spPr>
        <p:txBody>
          <a:bodyPr/>
          <a:lstStyle/>
          <a:p>
            <a:r>
              <a:rPr lang="en-US" dirty="0"/>
              <a:t>To teach </a:t>
            </a:r>
            <a:r>
              <a:rPr lang="en-US" dirty="0" err="1"/>
              <a:t>spanish</a:t>
            </a:r>
            <a:r>
              <a:rPr lang="en-US" dirty="0"/>
              <a:t> </a:t>
            </a:r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1025" name="Picture 1" descr="1pixel2.gif (807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066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nsonant_r-.gif (160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06688"/>
            <a:ext cx="2381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1pixel2.gif (807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066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nsonant_r-.gif (160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06688"/>
            <a:ext cx="2381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1pixel2.gif (807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066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sonant_r-.gif (160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759" y="445008"/>
            <a:ext cx="609600" cy="28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/>
              <a:t>Have students say “had” and hold tongue in final position for  “d.”   Now relax tongue and let air pass through.  Then  voice it.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344628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/</a:t>
            </a:r>
            <a:r>
              <a:rPr lang="en-US" cap="none" dirty="0" smtClean="0"/>
              <a:t>l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Autofit/>
          </a:bodyPr>
          <a:lstStyle/>
          <a:p>
            <a:r>
              <a:rPr lang="en-US" sz="2400" b="0" dirty="0" smtClean="0"/>
              <a:t>English has a clear “l” as in leaf and lack, and a dark “l” as in bull,  fell or table.  Spanish does not have the dark l.</a:t>
            </a:r>
            <a:endParaRPr lang="en-US" sz="2400" b="0" dirty="0"/>
          </a:p>
          <a:p>
            <a:r>
              <a:rPr lang="en-US" sz="2400" b="0" dirty="0" smtClean="0"/>
              <a:t>In final position,  Americans use the dark “l, “ so they make the same sound in Spanish final “l.” </a:t>
            </a:r>
          </a:p>
          <a:p>
            <a:r>
              <a:rPr lang="en-US" sz="2400" b="0" dirty="0" smtClean="0"/>
              <a:t>“Mal” or  “sol” will  thus have a diphthongized vowel.  </a:t>
            </a:r>
            <a:endParaRPr lang="en-US" sz="2400" b="0" dirty="0"/>
          </a:p>
          <a:p>
            <a:r>
              <a:rPr lang="en-US" sz="2400" b="0" dirty="0" smtClean="0"/>
              <a:t>Spanish final “l” should be pronounced with the tip of the tongue behind the upper teeth against the alveolar ridge.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01707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problems for </a:t>
            </a:r>
            <a:r>
              <a:rPr lang="en-US" dirty="0" err="1" smtClean="0"/>
              <a:t>english</a:t>
            </a:r>
            <a:r>
              <a:rPr lang="en-US" dirty="0" smtClean="0"/>
              <a:t>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Juncture—use of glottal stops in English—to indicate word boundaries</a:t>
            </a:r>
          </a:p>
          <a:p>
            <a:r>
              <a:rPr lang="en-US" sz="2400" b="0" dirty="0" smtClean="0"/>
              <a:t>For example: an iceman vs. a nice man /  a name vs. an aim ; great ape vs. gray tape</a:t>
            </a:r>
          </a:p>
          <a:p>
            <a:endParaRPr lang="en-US" sz="2400" b="0" dirty="0" smtClean="0"/>
          </a:p>
          <a:p>
            <a:r>
              <a:rPr lang="en-US" sz="2400" b="0" dirty="0" smtClean="0"/>
              <a:t>In Spanish there is no juncture</a:t>
            </a:r>
          </a:p>
          <a:p>
            <a:r>
              <a:rPr lang="en-US" sz="2400" b="0" dirty="0" err="1" smtClean="0"/>
              <a:t>Eg</a:t>
            </a:r>
            <a:r>
              <a:rPr lang="en-US" sz="2400" b="0" dirty="0" smtClean="0"/>
              <a:t>. </a:t>
            </a:r>
            <a:r>
              <a:rPr lang="en-US" sz="2400" b="0" dirty="0" err="1" smtClean="0"/>
              <a:t>Helado</a:t>
            </a:r>
            <a:r>
              <a:rPr lang="en-US" sz="2400" b="0" dirty="0" smtClean="0"/>
              <a:t> and el </a:t>
            </a:r>
            <a:r>
              <a:rPr lang="en-US" sz="2400" b="0" dirty="0" err="1" smtClean="0"/>
              <a:t>hado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411322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problems for </a:t>
            </a:r>
            <a:r>
              <a:rPr lang="en-US" dirty="0" err="1"/>
              <a:t>english</a:t>
            </a:r>
            <a:r>
              <a:rPr lang="en-US" dirty="0"/>
              <a:t> speakers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English speakers may not hear the difference between </a:t>
            </a:r>
            <a:r>
              <a:rPr lang="en-US" sz="2400" b="0" i="1" dirty="0" err="1" smtClean="0"/>
              <a:t>caro</a:t>
            </a:r>
            <a:r>
              <a:rPr lang="en-US" sz="2400" b="0" dirty="0" smtClean="0"/>
              <a:t> and </a:t>
            </a:r>
            <a:r>
              <a:rPr lang="en-US" sz="2400" b="0" i="1" dirty="0" err="1" smtClean="0"/>
              <a:t>carro</a:t>
            </a:r>
            <a:r>
              <a:rPr lang="en-US" sz="2400" b="0" dirty="0" smtClean="0"/>
              <a:t>.</a:t>
            </a:r>
          </a:p>
          <a:p>
            <a:r>
              <a:rPr lang="en-US" sz="2400" b="0" dirty="0" smtClean="0"/>
              <a:t>They may not hear the “s” in forms like </a:t>
            </a:r>
            <a:r>
              <a:rPr lang="en-US" sz="2400" b="0" i="1" dirty="0" smtClean="0"/>
              <a:t>los /</a:t>
            </a:r>
            <a:r>
              <a:rPr lang="en-US" sz="2400" b="0" i="1" dirty="0" err="1" smtClean="0"/>
              <a:t>lo</a:t>
            </a:r>
            <a:r>
              <a:rPr lang="en-US" sz="1400" b="0" i="1" dirty="0" err="1" smtClean="0"/>
              <a:t>h</a:t>
            </a:r>
            <a:r>
              <a:rPr lang="en-US" sz="1400" b="0" i="1" dirty="0" smtClean="0"/>
              <a:t>/.</a:t>
            </a:r>
          </a:p>
          <a:p>
            <a:endParaRPr lang="en-US" sz="1400" b="0" i="1" dirty="0"/>
          </a:p>
          <a:p>
            <a:r>
              <a:rPr lang="en-US" sz="2400" b="0" dirty="0" err="1" smtClean="0"/>
              <a:t>Unaspirated</a:t>
            </a:r>
            <a:r>
              <a:rPr lang="en-US" sz="2400" b="0" dirty="0" smtClean="0"/>
              <a:t> [p, t, k] may sound like /b, d, g/.</a:t>
            </a:r>
          </a:p>
          <a:p>
            <a:r>
              <a:rPr lang="en-US" sz="2400" b="0" dirty="0" smtClean="0"/>
              <a:t>For example, have Ss listen for difference between</a:t>
            </a:r>
          </a:p>
          <a:p>
            <a:r>
              <a:rPr lang="en-US" sz="2400" b="0" i="1" dirty="0" err="1" smtClean="0"/>
              <a:t>Temor</a:t>
            </a:r>
            <a:r>
              <a:rPr lang="en-US" sz="2400" b="0" dirty="0" smtClean="0"/>
              <a:t> and </a:t>
            </a:r>
            <a:r>
              <a:rPr lang="en-US" sz="2400" b="0" i="1" dirty="0" err="1" smtClean="0"/>
              <a:t>demora</a:t>
            </a: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507732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</TotalTime>
  <Words>398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Spanish  Sound System  </vt:lpstr>
      <vt:lpstr>Phonemes in spanish</vt:lpstr>
      <vt:lpstr>Differences between english  and spanish systems</vt:lpstr>
      <vt:lpstr>To teach spanish /r/</vt:lpstr>
      <vt:lpstr>To teach spanish /</vt:lpstr>
      <vt:lpstr>Final /l/</vt:lpstr>
      <vt:lpstr>Other problems for english speakers</vt:lpstr>
      <vt:lpstr>Other problems for english speakers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 Sound System</dc:title>
  <dc:creator>Freddie Bowles</dc:creator>
  <cp:lastModifiedBy>Freddie Bowles</cp:lastModifiedBy>
  <cp:revision>6</cp:revision>
  <dcterms:created xsi:type="dcterms:W3CDTF">2012-09-11T17:55:47Z</dcterms:created>
  <dcterms:modified xsi:type="dcterms:W3CDTF">2012-09-11T18:55:50Z</dcterms:modified>
</cp:coreProperties>
</file>