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27523C9-DCB0-4DDE-8CB7-E01F2881FB7F}" type="datetimeFigureOut">
              <a:rPr lang="en-US" smtClean="0"/>
              <a:t>7/8/2012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172402-6DB8-4401-97D4-E9929A0D0A5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MAT 2012-2013 Cohort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Special Methods of Instruction I</a:t>
            </a:r>
          </a:p>
          <a:p>
            <a:r>
              <a:rPr lang="en-US" dirty="0" smtClean="0"/>
              <a:t>Summer 2012</a:t>
            </a:r>
          </a:p>
          <a:p>
            <a:r>
              <a:rPr lang="en-US" dirty="0" smtClean="0"/>
              <a:t>GRAD 210</a:t>
            </a:r>
          </a:p>
          <a:p>
            <a:r>
              <a:rPr lang="en-US" dirty="0" smtClean="0"/>
              <a:t>Dr. Bowles, Instructor</a:t>
            </a:r>
            <a:endParaRPr lang="en-US" dirty="0"/>
          </a:p>
        </p:txBody>
      </p:sp>
      <p:pic>
        <p:nvPicPr>
          <p:cNvPr id="1027" name="Picture 3" descr="C:\Documents and Settings\Freddie Bowles.FREDDIEBOWLESLT\Local Settings\Temporary Internet Files\Content.IE5\4D6NH375\MC9003888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4267200"/>
            <a:ext cx="2194865" cy="2206142"/>
          </a:xfrm>
          <a:prstGeom prst="rect">
            <a:avLst/>
          </a:prstGeom>
          <a:noFill/>
        </p:spPr>
      </p:pic>
      <p:pic>
        <p:nvPicPr>
          <p:cNvPr id="1034" name="Picture 10" descr="C:\Documents and Settings\Freddie Bowles.FREDDIEBOWLESLT\Local Settings\Temporary Internet Files\Content.IE5\QE2OB0WH\MP90043733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2517649" cy="2515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Chapter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One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686800" cy="4325112"/>
          </a:xfrm>
        </p:spPr>
        <p:txBody>
          <a:bodyPr>
            <a:normAutofit/>
          </a:bodyPr>
          <a:lstStyle/>
          <a:p>
            <a:r>
              <a:rPr lang="en-US" b="1" dirty="0" smtClean="0"/>
              <a:t>Goals: </a:t>
            </a:r>
          </a:p>
          <a:p>
            <a:pPr lvl="1"/>
            <a:r>
              <a:rPr lang="en-US" sz="3600" dirty="0" smtClean="0"/>
              <a:t>To </a:t>
            </a:r>
            <a:r>
              <a:rPr lang="en-US" sz="3600" dirty="0" smtClean="0"/>
              <a:t>establish a learning community</a:t>
            </a:r>
          </a:p>
          <a:p>
            <a:pPr lvl="1"/>
            <a:r>
              <a:rPr lang="en-US" sz="3600" dirty="0" smtClean="0"/>
              <a:t>To become familiar with professional organizations</a:t>
            </a:r>
          </a:p>
          <a:p>
            <a:pPr lvl="1"/>
            <a:r>
              <a:rPr lang="en-US" sz="3600" dirty="0" smtClean="0"/>
              <a:t>To learn about the role of contextualized input/output and interaction in language </a:t>
            </a:r>
            <a:r>
              <a:rPr lang="en-US" sz="3600" dirty="0" smtClean="0"/>
              <a:t>learning</a:t>
            </a:r>
          </a:p>
          <a:p>
            <a:pPr lvl="1"/>
            <a:endParaRPr lang="en-US" sz="3600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One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Standards Addressed</a:t>
            </a:r>
          </a:p>
          <a:p>
            <a:pPr lvl="1"/>
            <a:r>
              <a:rPr lang="en-US" dirty="0" smtClean="0"/>
              <a:t>ACTFL Teacher Education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CIED Scholar-Practitioner Tenets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One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Outcomes</a:t>
            </a:r>
          </a:p>
          <a:p>
            <a:endParaRPr lang="en-US" dirty="0" smtClean="0"/>
          </a:p>
          <a:p>
            <a:pPr lvl="1"/>
            <a:r>
              <a:rPr lang="en-US" b="1" dirty="0" smtClean="0"/>
              <a:t>Interns can become members of their SPAs and use resources from other professional organizations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Students collaborate to correctly complete formative assessments for the Preliminary Chapter and Chapter One information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</a:t>
            </a:r>
            <a:r>
              <a:rPr lang="en-US" dirty="0" smtClean="0"/>
              <a:t>One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Objectives:  SWBAT</a:t>
            </a:r>
            <a:r>
              <a:rPr lang="en-US" b="1" dirty="0" smtClean="0"/>
              <a:t>…</a:t>
            </a:r>
          </a:p>
          <a:p>
            <a:endParaRPr lang="en-US" sz="3200" dirty="0" smtClean="0"/>
          </a:p>
          <a:p>
            <a:pPr lvl="1"/>
            <a:r>
              <a:rPr lang="en-US" sz="3200" dirty="0" smtClean="0"/>
              <a:t>Reflect on goals of class by completing a KWL chart</a:t>
            </a:r>
          </a:p>
          <a:p>
            <a:pPr lvl="1"/>
            <a:r>
              <a:rPr lang="en-US" sz="3200" dirty="0" smtClean="0"/>
              <a:t>Work collaboratively </a:t>
            </a:r>
            <a:r>
              <a:rPr lang="en-US" sz="3200" dirty="0" smtClean="0"/>
              <a:t>on matching explanation to acronym with 80% accuracy</a:t>
            </a:r>
          </a:p>
          <a:p>
            <a:pPr lvl="1"/>
            <a:r>
              <a:rPr lang="en-US" sz="3200" dirty="0" smtClean="0"/>
              <a:t>Work in pairs to analyze conversation sample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One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Essential Skills</a:t>
            </a:r>
          </a:p>
          <a:p>
            <a:pPr>
              <a:buNone/>
            </a:pPr>
            <a:endParaRPr lang="en-US" sz="3200" b="1" dirty="0" smtClean="0"/>
          </a:p>
          <a:p>
            <a:pPr lvl="1"/>
            <a:r>
              <a:rPr lang="en-US" sz="3200" dirty="0" smtClean="0"/>
              <a:t>Knowledge of professional organizations</a:t>
            </a:r>
          </a:p>
          <a:p>
            <a:pPr lvl="1"/>
            <a:r>
              <a:rPr lang="en-US" sz="3200" dirty="0" smtClean="0"/>
              <a:t>Background information about standards</a:t>
            </a:r>
          </a:p>
          <a:p>
            <a:pPr lvl="1"/>
            <a:r>
              <a:rPr lang="en-US" sz="3200" dirty="0" smtClean="0"/>
              <a:t>Vocabulary for second language acquisition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One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Assessments</a:t>
            </a:r>
          </a:p>
          <a:p>
            <a:pPr>
              <a:buNone/>
            </a:pPr>
            <a:endParaRPr lang="en-US" b="1" dirty="0" smtClean="0"/>
          </a:p>
          <a:p>
            <a:pPr lvl="1"/>
            <a:r>
              <a:rPr lang="en-US" sz="3200" dirty="0" smtClean="0"/>
              <a:t>Formative—Matching activity</a:t>
            </a:r>
          </a:p>
          <a:p>
            <a:pPr lvl="1">
              <a:buNone/>
            </a:pPr>
            <a:endParaRPr lang="en-US" sz="3200" dirty="0" smtClean="0"/>
          </a:p>
          <a:p>
            <a:pPr lvl="1"/>
            <a:r>
              <a:rPr lang="en-US" sz="3200" dirty="0" smtClean="0"/>
              <a:t>Formative—Analysis of language sample using Instructional Conversation categories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One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Instructional Strategies</a:t>
            </a:r>
          </a:p>
          <a:p>
            <a:pPr>
              <a:buNone/>
            </a:pPr>
            <a:endParaRPr lang="en-US" b="1" dirty="0" smtClean="0"/>
          </a:p>
          <a:p>
            <a:pPr lvl="1"/>
            <a:r>
              <a:rPr lang="en-US" sz="3200" dirty="0" smtClean="0"/>
              <a:t>Bellringer—Individual Work</a:t>
            </a:r>
          </a:p>
          <a:p>
            <a:pPr lvl="2"/>
            <a:r>
              <a:rPr lang="en-US" sz="3200" dirty="0" smtClean="0"/>
              <a:t>Reflection using KWL organizer</a:t>
            </a:r>
          </a:p>
          <a:p>
            <a:pPr lvl="1"/>
            <a:r>
              <a:rPr lang="en-US" sz="3200" dirty="0" smtClean="0"/>
              <a:t>PPT—Lesson Plan</a:t>
            </a:r>
          </a:p>
          <a:p>
            <a:pPr lvl="1"/>
            <a:r>
              <a:rPr lang="en-US" sz="3200" dirty="0" smtClean="0"/>
              <a:t>Group Work—Matching Activity</a:t>
            </a:r>
          </a:p>
          <a:p>
            <a:pPr lvl="1"/>
            <a:r>
              <a:rPr lang="en-US" sz="3200" dirty="0" smtClean="0"/>
              <a:t>Pair Work—Think, Pair, Share for IC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One Lesson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Handouts</a:t>
            </a:r>
          </a:p>
          <a:p>
            <a:pPr lvl="1"/>
            <a:r>
              <a:rPr lang="en-US" dirty="0" smtClean="0"/>
              <a:t>Matching cards</a:t>
            </a:r>
          </a:p>
          <a:p>
            <a:pPr lvl="1"/>
            <a:r>
              <a:rPr lang="en-US" dirty="0" smtClean="0"/>
              <a:t>PPT</a:t>
            </a:r>
          </a:p>
          <a:p>
            <a:pPr lvl="1"/>
            <a:r>
              <a:rPr lang="en-US" dirty="0" smtClean="0"/>
              <a:t>Website</a:t>
            </a:r>
          </a:p>
          <a:p>
            <a:r>
              <a:rPr lang="en-US" dirty="0" smtClean="0"/>
              <a:t>Homework</a:t>
            </a:r>
          </a:p>
          <a:p>
            <a:pPr lvl="1">
              <a:buNone/>
            </a:pPr>
            <a:r>
              <a:rPr lang="en-US" dirty="0" smtClean="0"/>
              <a:t>Page 7, 1-4—save AR frameworks as a </a:t>
            </a:r>
            <a:r>
              <a:rPr lang="en-US" dirty="0" err="1" smtClean="0"/>
              <a:t>pdf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118</TotalTime>
  <Words>212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Welcome MAT 2012-2013 Cohort</vt:lpstr>
      <vt:lpstr>Class One Lesson Plan</vt:lpstr>
      <vt:lpstr>Class One Lesson Plan</vt:lpstr>
      <vt:lpstr>Class One Lesson Plan</vt:lpstr>
      <vt:lpstr>Class One Lesson Plan</vt:lpstr>
      <vt:lpstr>Class One Lesson Plan</vt:lpstr>
      <vt:lpstr>Class One Lesson Plan</vt:lpstr>
      <vt:lpstr>Class One Lesson Plan</vt:lpstr>
      <vt:lpstr>Class One Lesson Plan</vt:lpstr>
      <vt:lpstr>Preliminary Chapter Notes</vt:lpstr>
    </vt:vector>
  </TitlesOfParts>
  <Company>College of Education &amp; Health Professions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Freddie Bowles</dc:creator>
  <cp:lastModifiedBy>Freddie Bowles</cp:lastModifiedBy>
  <cp:revision>25</cp:revision>
  <dcterms:created xsi:type="dcterms:W3CDTF">2012-07-09T02:21:00Z</dcterms:created>
  <dcterms:modified xsi:type="dcterms:W3CDTF">2012-07-09T04:19:20Z</dcterms:modified>
</cp:coreProperties>
</file>