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2C93E-98C3-457A-92FC-9B3773DE98F1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384BB-EB7F-4A3D-969E-3584547A06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7523C9-DCB0-4DDE-8CB7-E01F2881FB7F}" type="datetimeFigureOut">
              <a:rPr lang="en-US" smtClean="0"/>
              <a:pPr/>
              <a:t>7/12/2012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MAT 2012-2013 Cohort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Special Methods of Instruction I</a:t>
            </a:r>
          </a:p>
          <a:p>
            <a:r>
              <a:rPr lang="en-US" dirty="0" smtClean="0"/>
              <a:t>Summer 2012</a:t>
            </a:r>
          </a:p>
          <a:p>
            <a:r>
              <a:rPr lang="en-US" dirty="0" smtClean="0"/>
              <a:t>GRAD 210</a:t>
            </a:r>
          </a:p>
          <a:p>
            <a:r>
              <a:rPr lang="en-US" dirty="0" smtClean="0"/>
              <a:t>Dr. Bowles, Instructor</a:t>
            </a:r>
            <a:endParaRPr lang="en-US" dirty="0"/>
          </a:p>
        </p:txBody>
      </p:sp>
      <p:pic>
        <p:nvPicPr>
          <p:cNvPr id="1027" name="Picture 3" descr="C:\Documents and Settings\Freddie Bowles.FREDDIEBOWLESLT\Local Settings\Temporary Internet Files\Content.IE5\4D6NH375\MC9003888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4267200"/>
            <a:ext cx="2194865" cy="2206142"/>
          </a:xfrm>
          <a:prstGeom prst="rect">
            <a:avLst/>
          </a:prstGeom>
          <a:noFill/>
        </p:spPr>
      </p:pic>
      <p:pic>
        <p:nvPicPr>
          <p:cNvPr id="1034" name="Picture 10" descr="C:\Documents and Settings\Freddie Bowles.FREDDIEBOWLESLT\Local Settings\Temporary Internet Files\Content.IE5\QE2OB0WH\MP9004373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2517649" cy="251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Instructional Strategies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Bottom-up—analyze and learn grammar rules and vocabulary (skills getting)and use the structures in communicative activities designed to focus their attention on meaningful interaction (skills using, Rivers 1983)</a:t>
            </a:r>
          </a:p>
          <a:p>
            <a:pPr lvl="1"/>
            <a:r>
              <a:rPr lang="en-US" dirty="0" smtClean="0"/>
              <a:t>Traditional</a:t>
            </a:r>
          </a:p>
          <a:p>
            <a:pPr lvl="1"/>
            <a:r>
              <a:rPr lang="en-US" dirty="0" smtClean="0"/>
              <a:t>Skill-based</a:t>
            </a:r>
          </a:p>
          <a:p>
            <a:pPr lvl="1"/>
            <a:r>
              <a:rPr lang="en-US" dirty="0" smtClean="0"/>
              <a:t>Drill oriented (Paulston, 1972)</a:t>
            </a:r>
          </a:p>
          <a:p>
            <a:pPr lvl="2"/>
            <a:r>
              <a:rPr lang="en-US" dirty="0" smtClean="0"/>
              <a:t>Mechanical—one way to respond</a:t>
            </a:r>
          </a:p>
          <a:p>
            <a:pPr lvl="2"/>
            <a:r>
              <a:rPr lang="en-US" dirty="0" smtClean="0"/>
              <a:t>Meaningful—more than one response</a:t>
            </a:r>
          </a:p>
          <a:p>
            <a:pPr lvl="2"/>
            <a:r>
              <a:rPr lang="en-US" dirty="0" smtClean="0"/>
              <a:t>Communicative-asks for new response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Instructional Strategies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Top-down—learners presented with “whole” text, seek main idea, interaction with others manipulation of language by learners, meaningful context</a:t>
            </a:r>
            <a:endParaRPr lang="en-US" dirty="0" smtClean="0"/>
          </a:p>
          <a:p>
            <a:pPr lvl="1"/>
            <a:r>
              <a:rPr lang="en-US" dirty="0" smtClean="0"/>
              <a:t>Higher order thinking / skills</a:t>
            </a:r>
          </a:p>
          <a:p>
            <a:pPr lvl="1"/>
            <a:r>
              <a:rPr lang="en-US" dirty="0" smtClean="0"/>
              <a:t>Meaning from whole, not discrete points</a:t>
            </a:r>
          </a:p>
          <a:p>
            <a:pPr lvl="1"/>
            <a:r>
              <a:rPr lang="en-US" dirty="0" smtClean="0"/>
              <a:t>Communicative</a:t>
            </a:r>
          </a:p>
          <a:p>
            <a:pPr lvl="2"/>
            <a:r>
              <a:rPr lang="en-US" dirty="0" smtClean="0"/>
              <a:t>Present text</a:t>
            </a:r>
          </a:p>
          <a:p>
            <a:pPr lvl="2"/>
            <a:r>
              <a:rPr lang="en-US" dirty="0" smtClean="0"/>
              <a:t>Introduce realia</a:t>
            </a:r>
          </a:p>
          <a:p>
            <a:pPr lvl="2"/>
            <a:r>
              <a:rPr lang="en-US" dirty="0" smtClean="0"/>
              <a:t>Present tasks to demonstrate understanding of main ideas and particular details</a:t>
            </a:r>
          </a:p>
          <a:p>
            <a:pPr lvl="2"/>
            <a:r>
              <a:rPr lang="en-US" dirty="0" smtClean="0"/>
              <a:t>Engage in discussion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Curricular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TIA (Total Instructional Alignment)</a:t>
            </a:r>
          </a:p>
          <a:p>
            <a:pPr lvl="1"/>
            <a:r>
              <a:rPr lang="en-US" dirty="0" smtClean="0"/>
              <a:t>Leaner-Centered Curriculum</a:t>
            </a:r>
          </a:p>
          <a:p>
            <a:pPr lvl="1"/>
            <a:r>
              <a:rPr lang="en-US" dirty="0" smtClean="0"/>
              <a:t>AP </a:t>
            </a:r>
          </a:p>
          <a:p>
            <a:pPr lvl="1"/>
            <a:r>
              <a:rPr lang="en-US" dirty="0" smtClean="0"/>
              <a:t>IB </a:t>
            </a:r>
          </a:p>
          <a:p>
            <a:pPr lvl="1"/>
            <a:r>
              <a:rPr lang="en-US" dirty="0" smtClean="0"/>
              <a:t>PLC 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extbook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 Chapter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686800" cy="4325112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b="1" dirty="0" smtClean="0"/>
              <a:t>What is contextualized language instruction?</a:t>
            </a:r>
          </a:p>
          <a:p>
            <a:pPr lvl="1">
              <a:buNone/>
            </a:pPr>
            <a:r>
              <a:rPr lang="en-US" dirty="0" smtClean="0"/>
              <a:t>	The degree to which meaning and situations from the world outside the classroom are present in an instructional approach, method, or classroom activity.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/>
              <a:t>Why?</a:t>
            </a:r>
          </a:p>
          <a:p>
            <a:pPr lvl="1">
              <a:buNone/>
            </a:pPr>
            <a:r>
              <a:rPr lang="en-US" dirty="0" smtClean="0"/>
              <a:t>	It engages learners in constructing meaning and in using L2 to communicate and acquire new information.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 of Foreign Language Education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600"/>
          <a:ext cx="8229600" cy="468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590800"/>
                <a:gridCol w="3352800"/>
              </a:tblGrid>
              <a:tr h="375031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Technique</a:t>
                      </a:r>
                    </a:p>
                  </a:txBody>
                  <a:tcPr/>
                </a:tc>
              </a:tr>
              <a:tr h="656304">
                <a:tc>
                  <a:txBody>
                    <a:bodyPr/>
                    <a:lstStyle/>
                    <a:p>
                      <a:r>
                        <a:rPr lang="en-US" dirty="0" smtClean="0"/>
                        <a:t>Until 19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Grammar-Translation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</a:t>
                      </a:r>
                      <a:r>
                        <a:rPr lang="en-US" baseline="0" dirty="0" smtClean="0"/>
                        <a:t> grammar rules; memorize bilingual lists</a:t>
                      </a:r>
                      <a:endParaRPr lang="en-US" dirty="0"/>
                    </a:p>
                  </a:txBody>
                  <a:tcPr/>
                </a:tc>
              </a:tr>
              <a:tr h="1218851">
                <a:tc>
                  <a:txBody>
                    <a:bodyPr/>
                    <a:lstStyle/>
                    <a:p>
                      <a:r>
                        <a:rPr lang="en-US" dirty="0" smtClean="0"/>
                        <a:t>Late 19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c. – </a:t>
                      </a:r>
                    </a:p>
                    <a:p>
                      <a:r>
                        <a:rPr lang="en-US" baseline="0" dirty="0" smtClean="0"/>
                        <a:t>early 20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Exclusive use of L2; use of visuals; grammar learned through induction</a:t>
                      </a:r>
                      <a:endParaRPr lang="en-US" dirty="0"/>
                    </a:p>
                  </a:txBody>
                  <a:tcPr/>
                </a:tc>
              </a:tr>
              <a:tr h="1500124">
                <a:tc>
                  <a:txBody>
                    <a:bodyPr/>
                    <a:lstStyle/>
                    <a:p>
                      <a:r>
                        <a:rPr lang="en-US" dirty="0" smtClean="0"/>
                        <a:t>1940-50s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Audio-lingual </a:t>
                      </a:r>
                      <a:r>
                        <a:rPr lang="en-US" dirty="0" smtClean="0"/>
                        <a:t>(ALM)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S-R</a:t>
                      </a:r>
                      <a:r>
                        <a:rPr lang="en-US" baseline="0" dirty="0" smtClean="0"/>
                        <a:t> pattern drills; memorization of dialogues; focus on accuracy; skills learned in sequence (L, S, R,W)</a:t>
                      </a:r>
                    </a:p>
                  </a:txBody>
                  <a:tcPr/>
                </a:tc>
              </a:tr>
              <a:tr h="937578">
                <a:tc>
                  <a:txBody>
                    <a:bodyPr/>
                    <a:lstStyle/>
                    <a:p>
                      <a:r>
                        <a:rPr lang="en-US" dirty="0" smtClean="0"/>
                        <a:t>1960s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 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Meaningful</a:t>
                      </a:r>
                      <a:r>
                        <a:rPr lang="en-US" baseline="0" dirty="0" smtClean="0"/>
                        <a:t> language use; deductive teaching of grammar in L1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 of Foreign Language Education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1"/>
          <a:ext cx="8229600" cy="4845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743200"/>
                <a:gridCol w="3276600"/>
              </a:tblGrid>
              <a:tr h="392577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Technique</a:t>
                      </a:r>
                    </a:p>
                  </a:txBody>
                  <a:tcPr/>
                </a:tc>
              </a:tr>
              <a:tr h="967998">
                <a:tc>
                  <a:txBody>
                    <a:bodyPr/>
                    <a:lstStyle/>
                    <a:p>
                      <a:r>
                        <a:rPr lang="en-US" dirty="0" smtClean="0"/>
                        <a:t>1974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Physical Response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response to oral</a:t>
                      </a:r>
                      <a:r>
                        <a:rPr lang="en-US" baseline="0" dirty="0" smtClean="0"/>
                        <a:t> commands; exclusive use of TL; creative language use</a:t>
                      </a:r>
                    </a:p>
                  </a:txBody>
                  <a:tcPr/>
                </a:tc>
              </a:tr>
              <a:tr h="1258397">
                <a:tc>
                  <a:txBody>
                    <a:bodyPr/>
                    <a:lstStyle/>
                    <a:p>
                      <a:r>
                        <a:rPr lang="en-US" dirty="0" smtClean="0"/>
                        <a:t>Late 1970s –</a:t>
                      </a:r>
                    </a:p>
                    <a:p>
                      <a:r>
                        <a:rPr lang="en-US" dirty="0" smtClean="0"/>
                        <a:t>Early 1980s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Natural</a:t>
                      </a:r>
                      <a:r>
                        <a:rPr lang="en-US" baseline="0" dirty="0" smtClean="0"/>
                        <a:t> Approach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Creative, communicative</a:t>
                      </a:r>
                      <a:r>
                        <a:rPr lang="en-US" baseline="0" dirty="0" smtClean="0"/>
                        <a:t> practice; limited error correction; acquisition activities</a:t>
                      </a:r>
                      <a:endParaRPr lang="en-US" dirty="0"/>
                    </a:p>
                  </a:txBody>
                  <a:tcPr/>
                </a:tc>
              </a:tr>
              <a:tr h="1258397">
                <a:tc>
                  <a:txBody>
                    <a:bodyPr/>
                    <a:lstStyle/>
                    <a:p>
                      <a:r>
                        <a:rPr lang="en-US" dirty="0" smtClean="0"/>
                        <a:t>1972-1973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Silent Way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 of Cuisenaire rods to denote</a:t>
                      </a:r>
                      <a:r>
                        <a:rPr lang="en-US" baseline="0" dirty="0" smtClean="0"/>
                        <a:t> words &amp; structures; self &amp; peer correction; early writing practice</a:t>
                      </a:r>
                    </a:p>
                  </a:txBody>
                  <a:tcPr/>
                </a:tc>
              </a:tr>
              <a:tr h="967998">
                <a:tc>
                  <a:txBody>
                    <a:bodyPr/>
                    <a:lstStyle/>
                    <a:p>
                      <a:r>
                        <a:rPr lang="en-US" dirty="0" smtClean="0"/>
                        <a:t>1976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Community Language Learning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Teacher translates L1 to L2; learners determine lesson theme; conversation analysis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 of Foreign Language Education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2362200"/>
                <a:gridCol w="4191000"/>
              </a:tblGrid>
              <a:tr h="401905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Technique</a:t>
                      </a:r>
                    </a:p>
                  </a:txBody>
                  <a:tcPr/>
                </a:tc>
              </a:tr>
              <a:tr h="693699">
                <a:tc>
                  <a:txBody>
                    <a:bodyPr/>
                    <a:lstStyle/>
                    <a:p>
                      <a:r>
                        <a:rPr lang="en-US" dirty="0" smtClean="0"/>
                        <a:t>1978-1979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Suggestopedia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Music in background; role</a:t>
                      </a:r>
                      <a:r>
                        <a:rPr lang="en-US" baseline="0" dirty="0" smtClean="0"/>
                        <a:t> play, ambient atmosphere</a:t>
                      </a:r>
                      <a:endParaRPr lang="en-US" dirty="0"/>
                    </a:p>
                  </a:txBody>
                  <a:tcPr/>
                </a:tc>
              </a:tr>
              <a:tr h="990999">
                <a:tc>
                  <a:txBody>
                    <a:bodyPr/>
                    <a:lstStyle/>
                    <a:p>
                      <a:r>
                        <a:rPr lang="en-US" dirty="0" smtClean="0"/>
                        <a:t>1972-1980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Dartmouth Intensive Language Model (DILM)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Drama &amp;</a:t>
                      </a:r>
                      <a:r>
                        <a:rPr lang="en-US" baseline="0" dirty="0" smtClean="0"/>
                        <a:t> action by teacher; immediate error correction; skits &amp; games; microteaching for culture</a:t>
                      </a:r>
                      <a:endParaRPr lang="en-US" dirty="0"/>
                    </a:p>
                  </a:txBody>
                  <a:tcPr/>
                </a:tc>
              </a:tr>
              <a:tr h="1585598">
                <a:tc>
                  <a:txBody>
                    <a:bodyPr/>
                    <a:lstStyle/>
                    <a:p>
                      <a:r>
                        <a:rPr lang="en-US" dirty="0" smtClean="0"/>
                        <a:t>1980s-1990s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particular method; emphasis</a:t>
                      </a:r>
                      <a:r>
                        <a:rPr lang="en-US" baseline="0" dirty="0" smtClean="0"/>
                        <a:t> on proficiency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Self-expression &amp;</a:t>
                      </a:r>
                      <a:r>
                        <a:rPr lang="en-US" baseline="0" dirty="0" smtClean="0"/>
                        <a:t> creativity; use of language in a variety of contexts; authentic texts; interaction with others; integration of language &amp; culture</a:t>
                      </a:r>
                      <a:endParaRPr lang="en-US" dirty="0"/>
                    </a:p>
                  </a:txBody>
                  <a:tcPr/>
                </a:tc>
              </a:tr>
              <a:tr h="1585598">
                <a:tc>
                  <a:txBody>
                    <a:bodyPr/>
                    <a:lstStyle/>
                    <a:p>
                      <a:r>
                        <a:rPr lang="en-US" dirty="0" smtClean="0"/>
                        <a:t>1996-present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Emphasis</a:t>
                      </a:r>
                      <a:r>
                        <a:rPr lang="en-US" baseline="0" dirty="0" smtClean="0"/>
                        <a:t> on Standards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 as a vehicle for learning content; integration</a:t>
                      </a:r>
                      <a:r>
                        <a:rPr lang="en-US" baseline="0" dirty="0" smtClean="0"/>
                        <a:t> of skills &amp; culture; integration of technology; exploration of cultural products &amp; practices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Proficiency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Proficiency movement began in the 1970s.</a:t>
            </a:r>
          </a:p>
          <a:p>
            <a:r>
              <a:rPr lang="en-US" dirty="0" smtClean="0"/>
              <a:t>ACTFL proficiency standards developed in 1982</a:t>
            </a:r>
          </a:p>
          <a:p>
            <a:r>
              <a:rPr lang="en-US" dirty="0" smtClean="0"/>
              <a:t>(recently revised).</a:t>
            </a:r>
          </a:p>
          <a:p>
            <a:pPr lvl="1"/>
            <a:r>
              <a:rPr lang="en-US" dirty="0" smtClean="0"/>
              <a:t>Four interrelated criteria</a:t>
            </a:r>
          </a:p>
          <a:p>
            <a:pPr lvl="2"/>
            <a:r>
              <a:rPr lang="en-US" dirty="0" smtClean="0"/>
              <a:t>Global tasks or functions (asking for information, e.g.)</a:t>
            </a:r>
          </a:p>
          <a:p>
            <a:pPr lvl="2"/>
            <a:r>
              <a:rPr lang="en-US" dirty="0" smtClean="0"/>
              <a:t>Contexts/content areas ( marketplace—buying food)</a:t>
            </a:r>
          </a:p>
          <a:p>
            <a:pPr lvl="2"/>
            <a:r>
              <a:rPr lang="en-US" dirty="0" smtClean="0"/>
              <a:t>Accuracy (linguistic and sociocultural)</a:t>
            </a:r>
          </a:p>
          <a:p>
            <a:pPr lvl="2"/>
            <a:r>
              <a:rPr lang="en-US" dirty="0" smtClean="0"/>
              <a:t>Oral text type (from words to discourse)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Standards for </a:t>
            </a:r>
            <a:br>
              <a:rPr lang="en-US" dirty="0" smtClean="0"/>
            </a:br>
            <a:r>
              <a:rPr lang="en-US" dirty="0" smtClean="0"/>
              <a:t>Foreign Language Learning (SFLL)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collaborative effort (1996, 1999)</a:t>
            </a:r>
          </a:p>
          <a:p>
            <a:r>
              <a:rPr lang="en-US" dirty="0" smtClean="0"/>
              <a:t>Five Cs of Foreign Language Education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Culture</a:t>
            </a:r>
          </a:p>
          <a:p>
            <a:pPr lvl="1"/>
            <a:r>
              <a:rPr lang="en-US" dirty="0" smtClean="0"/>
              <a:t>Connections</a:t>
            </a:r>
          </a:p>
          <a:p>
            <a:pPr lvl="1"/>
            <a:r>
              <a:rPr lang="en-US" dirty="0" smtClean="0"/>
              <a:t>Comparisons</a:t>
            </a:r>
          </a:p>
          <a:p>
            <a:pPr lvl="1"/>
            <a:r>
              <a:rPr lang="en-US" dirty="0" smtClean="0"/>
              <a:t>Communities</a:t>
            </a:r>
          </a:p>
          <a:p>
            <a:r>
              <a:rPr lang="en-US" dirty="0" smtClean="0"/>
              <a:t>Eleven content standards to describe what students should know and be able to do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ACTFL Performance Guidelines </a:t>
            </a:r>
            <a:br>
              <a:rPr lang="en-US" dirty="0" smtClean="0"/>
            </a:br>
            <a:r>
              <a:rPr lang="en-US" dirty="0" smtClean="0"/>
              <a:t>for K-12 Learners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1998—takes into account the various sequences of language instruction that typically exist in American schools</a:t>
            </a:r>
          </a:p>
          <a:p>
            <a:r>
              <a:rPr lang="en-US" dirty="0" smtClean="0"/>
              <a:t>Outlines language performance expectations from Novice, to Intermediate, to Pre-advanced</a:t>
            </a:r>
          </a:p>
          <a:p>
            <a:r>
              <a:rPr lang="en-US" dirty="0" smtClean="0"/>
              <a:t>Student performance includes</a:t>
            </a:r>
          </a:p>
          <a:p>
            <a:pPr lvl="1"/>
            <a:r>
              <a:rPr lang="en-US" dirty="0" smtClean="0"/>
              <a:t>Comprehensibility</a:t>
            </a:r>
          </a:p>
          <a:p>
            <a:pPr lvl="1"/>
            <a:r>
              <a:rPr lang="en-US" dirty="0" smtClean="0"/>
              <a:t>Comprehension</a:t>
            </a:r>
          </a:p>
          <a:p>
            <a:pPr lvl="1"/>
            <a:r>
              <a:rPr lang="en-US" dirty="0" smtClean="0"/>
              <a:t>Language control</a:t>
            </a:r>
          </a:p>
          <a:p>
            <a:pPr lvl="1"/>
            <a:r>
              <a:rPr lang="en-US" dirty="0" smtClean="0"/>
              <a:t>Vocabulary use</a:t>
            </a:r>
          </a:p>
          <a:p>
            <a:pPr lvl="1"/>
            <a:r>
              <a:rPr lang="en-US" dirty="0" smtClean="0"/>
              <a:t>Communication strategies</a:t>
            </a:r>
          </a:p>
          <a:p>
            <a:pPr lvl="1"/>
            <a:r>
              <a:rPr lang="en-US" dirty="0" smtClean="0"/>
              <a:t>Cultural awareness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Curricular Weave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include other elements for language learning</a:t>
            </a:r>
          </a:p>
          <a:p>
            <a:pPr lvl="1"/>
            <a:r>
              <a:rPr lang="en-US" dirty="0" smtClean="0"/>
              <a:t>Language system</a:t>
            </a:r>
          </a:p>
          <a:p>
            <a:pPr lvl="1"/>
            <a:r>
              <a:rPr lang="en-US" dirty="0" smtClean="0"/>
              <a:t>Cultural traits &amp; concepts</a:t>
            </a:r>
          </a:p>
          <a:p>
            <a:pPr lvl="1"/>
            <a:r>
              <a:rPr lang="en-US" dirty="0" smtClean="0"/>
              <a:t>Communication strategies</a:t>
            </a:r>
          </a:p>
          <a:p>
            <a:pPr lvl="1"/>
            <a:r>
              <a:rPr lang="en-US" dirty="0" smtClean="0"/>
              <a:t>Critical thinking skills</a:t>
            </a:r>
          </a:p>
          <a:p>
            <a:pPr lvl="1"/>
            <a:r>
              <a:rPr lang="en-US" dirty="0" smtClean="0"/>
              <a:t>Learning strategies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377</TotalTime>
  <Words>581</Words>
  <Application>Microsoft Office PowerPoint</Application>
  <PresentationFormat>On-screen Show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Welcome MAT 2012-2013 Cohort</vt:lpstr>
      <vt:lpstr>Key Points Chapter Two</vt:lpstr>
      <vt:lpstr>History of Foreign Language Education</vt:lpstr>
      <vt:lpstr>History of Foreign Language Education</vt:lpstr>
      <vt:lpstr>History of Foreign Language Education</vt:lpstr>
      <vt:lpstr>Proficiency </vt:lpstr>
      <vt:lpstr>Standards for  Foreign Language Learning (SFLL)</vt:lpstr>
      <vt:lpstr>ACTFL Performance Guidelines  for K-12 Learners </vt:lpstr>
      <vt:lpstr>Curricular Weave </vt:lpstr>
      <vt:lpstr>Instructional Strategies </vt:lpstr>
      <vt:lpstr>Instructional Strategies </vt:lpstr>
      <vt:lpstr>Curricular Models</vt:lpstr>
    </vt:vector>
  </TitlesOfParts>
  <Company>College of Education &amp; Health Professions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67</cp:revision>
  <dcterms:created xsi:type="dcterms:W3CDTF">2012-07-09T02:21:00Z</dcterms:created>
  <dcterms:modified xsi:type="dcterms:W3CDTF">2012-07-12T12:59:39Z</dcterms:modified>
</cp:coreProperties>
</file>