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2" r:id="rId16"/>
    <p:sldId id="271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89" autoAdjust="0"/>
  </p:normalViewPr>
  <p:slideViewPr>
    <p:cSldViewPr>
      <p:cViewPr varScale="1">
        <p:scale>
          <a:sx n="82" d="100"/>
          <a:sy n="82" d="100"/>
        </p:scale>
        <p:origin x="-5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89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2C93E-98C3-457A-92FC-9B3773DE98F1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384BB-EB7F-4A3D-969E-3584547A065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384BB-EB7F-4A3D-969E-3584547A065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384BB-EB7F-4A3D-969E-3584547A065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Competence—intuitive / performance--productive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384BB-EB7F-4A3D-969E-3584547A065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Communication in a meaningful context—grammar,</a:t>
            </a:r>
            <a:r>
              <a:rPr lang="en-US" baseline="0" dirty="0" smtClean="0"/>
              <a:t> gestures/intonation, strategies, risk-taking</a:t>
            </a:r>
          </a:p>
          <a:p>
            <a:r>
              <a:rPr lang="en-US" baseline="0" dirty="0" smtClean="0"/>
              <a:t>Discourse—organizing language into utterances to express a coherent idea. Sociocultural—context and style of expression. Linguistic—ability to make meaning using syntax, morphology, phonology, lexis. Actional—matching linguistic form to speaker’s intent. Strategic—skills to help negotiate meaning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384BB-EB7F-4A3D-969E-3584547A065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Especially important regarding</a:t>
            </a:r>
            <a:r>
              <a:rPr lang="en-US" baseline="0" dirty="0" smtClean="0"/>
              <a:t> teaching of vocab. Acquisition=intuitive/ learning=applied.  Monitor—conscious knowledge of language polishes output. NO—rules acquired in predictable way. Input=I +1. Affective==low anxiety needed to acquire language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384BB-EB7F-4A3D-969E-3584547A065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Binding-connection between form and meaning—no translation/present vocab in groups/ show object</a:t>
            </a:r>
            <a:r>
              <a:rPr lang="en-US" baseline="0" dirty="0" smtClean="0"/>
              <a:t> with reference.</a:t>
            </a:r>
          </a:p>
          <a:p>
            <a:r>
              <a:rPr lang="en-US" baseline="0" dirty="0" smtClean="0"/>
              <a:t>Comprehensible input.  Input processing—LLs process meaning before form, process content words in input, notice hypothesis—what they do and don’t know—intake –language LLs use to produce output. Interlanguage—systematic, evolving, dynamic with 5 processes—L1 interference, effect of instruction, overgeneralization, SLL strategies for learning and for communicating. Long Input comprehensible in 3 ways—simplications, linguistic and extralinguistic features, modify interactional structure—clarification, check comprehension, request confirmation.  Swain—output needs to be meaningful, purposeful, motivational.  Output helps LLs discover gaps between expectation and productive ability.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384BB-EB7F-4A3D-969E-3584547A065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27523C9-DCB0-4DDE-8CB7-E01F2881FB7F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7523C9-DCB0-4DDE-8CB7-E01F2881FB7F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27523C9-DCB0-4DDE-8CB7-E01F2881FB7F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27523C9-DCB0-4DDE-8CB7-E01F2881FB7F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MAT 2012-2013 Cohort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Special Methods of Instruction I</a:t>
            </a:r>
          </a:p>
          <a:p>
            <a:r>
              <a:rPr lang="en-US" dirty="0" smtClean="0"/>
              <a:t>Summer 2012</a:t>
            </a:r>
          </a:p>
          <a:p>
            <a:r>
              <a:rPr lang="en-US" dirty="0" smtClean="0"/>
              <a:t>GRAD 210</a:t>
            </a:r>
          </a:p>
          <a:p>
            <a:r>
              <a:rPr lang="en-US" dirty="0" smtClean="0"/>
              <a:t>Dr. Bowles, Instructor</a:t>
            </a:r>
            <a:endParaRPr lang="en-US" dirty="0"/>
          </a:p>
        </p:txBody>
      </p:sp>
      <p:pic>
        <p:nvPicPr>
          <p:cNvPr id="1027" name="Picture 3" descr="C:\Documents and Settings\Freddie Bowles.FREDDIEBOWLESLT\Local Settings\Temporary Internet Files\Content.IE5\4D6NH375\MC90038887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4267200"/>
            <a:ext cx="2194865" cy="2206142"/>
          </a:xfrm>
          <a:prstGeom prst="rect">
            <a:avLst/>
          </a:prstGeom>
          <a:noFill/>
        </p:spPr>
      </p:pic>
      <p:pic>
        <p:nvPicPr>
          <p:cNvPr id="1034" name="Picture 10" descr="C:\Documents and Settings\Freddie Bowles.FREDDIEBOWLESLT\Local Settings\Temporary Internet Files\Content.IE5\QE2OB0WH\MP900437332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228600"/>
            <a:ext cx="2517649" cy="25152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Individual 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Behaviorism (1940s-50s: Skinner):  S-R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dirty="0" smtClean="0"/>
              <a:t>Imitate / practice / reinforce</a:t>
            </a:r>
          </a:p>
          <a:p>
            <a:endParaRPr lang="en-US" dirty="0" smtClean="0"/>
          </a:p>
          <a:p>
            <a:r>
              <a:rPr lang="en-US" dirty="0" smtClean="0"/>
              <a:t>Communicative Competence (1960s—present: Chomsky): Innatist/Nativist</a:t>
            </a:r>
          </a:p>
          <a:p>
            <a:pPr lvl="1"/>
            <a:r>
              <a:rPr lang="en-US" dirty="0" smtClean="0"/>
              <a:t>LAD / UG / Competence  / Performance / meaningful input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Individual 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Communicative Competence (Celce-Murcia, Dörnyei, &amp; Thurrell, 1995)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Discourse competence</a:t>
            </a: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		Sociocultural competence</a:t>
            </a: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		Linguistic competence</a:t>
            </a: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		Actional competence</a:t>
            </a: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		Strategic competence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Individual 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Krashen’s Input Hypothesis (1982)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Monitor Model</a:t>
            </a:r>
          </a:p>
          <a:p>
            <a:pPr lvl="2"/>
            <a:r>
              <a:rPr lang="en-US" dirty="0" smtClean="0"/>
              <a:t>Acquisition-learning hypothesis</a:t>
            </a:r>
          </a:p>
          <a:p>
            <a:pPr lvl="2"/>
            <a:r>
              <a:rPr lang="en-US" dirty="0" smtClean="0"/>
              <a:t>Monitor hypothesis</a:t>
            </a:r>
          </a:p>
          <a:p>
            <a:pPr lvl="2"/>
            <a:r>
              <a:rPr lang="en-US" dirty="0" smtClean="0"/>
              <a:t>Natural order hypothesis</a:t>
            </a:r>
          </a:p>
          <a:p>
            <a:pPr lvl="2"/>
            <a:r>
              <a:rPr lang="en-US" dirty="0" smtClean="0"/>
              <a:t>Input hypothesis</a:t>
            </a:r>
          </a:p>
          <a:p>
            <a:pPr lvl="2"/>
            <a:r>
              <a:rPr lang="en-US" dirty="0" smtClean="0"/>
              <a:t>Affective filter hypothesis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Individual 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Terrell (1986) “ binding”</a:t>
            </a:r>
          </a:p>
          <a:p>
            <a:endParaRPr lang="en-US" dirty="0" smtClean="0"/>
          </a:p>
          <a:p>
            <a:r>
              <a:rPr lang="en-US" dirty="0" smtClean="0"/>
              <a:t>Van Patten (2004) Input processing</a:t>
            </a:r>
          </a:p>
          <a:p>
            <a:endParaRPr lang="en-US" dirty="0" smtClean="0"/>
          </a:p>
          <a:p>
            <a:r>
              <a:rPr lang="en-US" dirty="0" smtClean="0"/>
              <a:t>Performance variability</a:t>
            </a:r>
          </a:p>
          <a:p>
            <a:endParaRPr lang="en-US" dirty="0" smtClean="0"/>
          </a:p>
          <a:p>
            <a:r>
              <a:rPr lang="en-US" dirty="0" smtClean="0"/>
              <a:t>Interlanguage Theory (Selinker, 1974)</a:t>
            </a:r>
          </a:p>
          <a:p>
            <a:endParaRPr lang="en-US" dirty="0" smtClean="0"/>
          </a:p>
          <a:p>
            <a:r>
              <a:rPr lang="en-US" dirty="0" smtClean="0"/>
              <a:t>Long’s Interaction Hypothesis (1983)</a:t>
            </a:r>
          </a:p>
          <a:p>
            <a:endParaRPr lang="en-US" dirty="0" smtClean="0"/>
          </a:p>
          <a:p>
            <a:r>
              <a:rPr lang="en-US" dirty="0" smtClean="0"/>
              <a:t>Swain’s Output Hypothesis (1985)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Collaborative 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Vygotsky</a:t>
            </a:r>
            <a:r>
              <a:rPr lang="en-US" dirty="0" smtClean="0"/>
              <a:t> (1978): </a:t>
            </a:r>
          </a:p>
          <a:p>
            <a:pPr lvl="1"/>
            <a:r>
              <a:rPr lang="en-US" dirty="0" smtClean="0"/>
              <a:t>learning precedes and contributes to development</a:t>
            </a:r>
          </a:p>
          <a:p>
            <a:pPr lvl="1"/>
            <a:r>
              <a:rPr lang="en-US" dirty="0" smtClean="0"/>
              <a:t>Language performance with others exceeds what learner can do alone</a:t>
            </a:r>
          </a:p>
          <a:p>
            <a:pPr lvl="1"/>
            <a:r>
              <a:rPr lang="en-US" dirty="0" smtClean="0"/>
              <a:t>ZPD—distance between actual developmental level and potential developmental level</a:t>
            </a:r>
          </a:p>
          <a:p>
            <a:pPr lvl="2"/>
            <a:r>
              <a:rPr lang="en-US" dirty="0" smtClean="0"/>
              <a:t>Expert and novice work together</a:t>
            </a:r>
          </a:p>
          <a:p>
            <a:pPr lvl="2"/>
            <a:r>
              <a:rPr lang="en-US" dirty="0" smtClean="0"/>
              <a:t>Transforms individual knowledge of task &amp; understanding of each other</a:t>
            </a:r>
          </a:p>
          <a:p>
            <a:pPr lvl="2"/>
            <a:r>
              <a:rPr lang="en-US" dirty="0" smtClean="0"/>
              <a:t>Reciprocal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Collaborative 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686800" cy="4325112"/>
          </a:xfrm>
        </p:spPr>
        <p:txBody>
          <a:bodyPr/>
          <a:lstStyle/>
          <a:p>
            <a:r>
              <a:rPr lang="en-US" dirty="0" err="1" smtClean="0"/>
              <a:t>Vygotsky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Scaffolding</a:t>
            </a:r>
          </a:p>
          <a:p>
            <a:pPr lvl="2"/>
            <a:r>
              <a:rPr lang="en-US" dirty="0" smtClean="0"/>
              <a:t>Enlists learner’s interest</a:t>
            </a:r>
          </a:p>
          <a:p>
            <a:pPr lvl="2"/>
            <a:r>
              <a:rPr lang="en-US" dirty="0" smtClean="0"/>
              <a:t>Simplifies task</a:t>
            </a:r>
          </a:p>
          <a:p>
            <a:pPr lvl="2"/>
            <a:r>
              <a:rPr lang="en-US" dirty="0" smtClean="0"/>
              <a:t>Keeps learner motivated and on task</a:t>
            </a:r>
          </a:p>
          <a:p>
            <a:pPr lvl="2"/>
            <a:r>
              <a:rPr lang="en-US" dirty="0" smtClean="0"/>
              <a:t>Highlights relevant features &amp; points out discrepancies</a:t>
            </a:r>
          </a:p>
          <a:p>
            <a:pPr lvl="2"/>
            <a:r>
              <a:rPr lang="en-US" dirty="0" smtClean="0"/>
              <a:t>Reduces stress</a:t>
            </a:r>
          </a:p>
          <a:p>
            <a:pPr lvl="2"/>
            <a:r>
              <a:rPr lang="en-US" dirty="0" smtClean="0"/>
              <a:t>Models idealized form of task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Collaborative 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Mediation tools</a:t>
            </a:r>
          </a:p>
          <a:p>
            <a:pPr lvl="1"/>
            <a:r>
              <a:rPr lang="en-US" dirty="0" smtClean="0"/>
              <a:t>Textbook</a:t>
            </a:r>
          </a:p>
          <a:p>
            <a:pPr lvl="1"/>
            <a:r>
              <a:rPr lang="en-US" dirty="0" smtClean="0"/>
              <a:t>Visuals</a:t>
            </a:r>
          </a:p>
          <a:p>
            <a:pPr lvl="1"/>
            <a:r>
              <a:rPr lang="en-US" dirty="0" smtClean="0"/>
              <a:t>Classroom discourse</a:t>
            </a:r>
          </a:p>
          <a:p>
            <a:pPr lvl="1"/>
            <a:r>
              <a:rPr lang="en-US" dirty="0" smtClean="0"/>
              <a:t>L2 interaction</a:t>
            </a:r>
          </a:p>
          <a:p>
            <a:pPr lvl="1"/>
            <a:r>
              <a:rPr lang="en-US" dirty="0" smtClean="0"/>
              <a:t>Direct instruction</a:t>
            </a:r>
          </a:p>
          <a:p>
            <a:pPr lvl="1"/>
            <a:r>
              <a:rPr lang="en-US" dirty="0" smtClean="0"/>
              <a:t>Teacher assistance</a:t>
            </a:r>
          </a:p>
          <a:p>
            <a:pPr lvl="1"/>
            <a:r>
              <a:rPr lang="en-US" dirty="0" smtClean="0"/>
              <a:t>Self-talk (Ellis, 1997) aka private talk (</a:t>
            </a:r>
            <a:r>
              <a:rPr lang="en-US" dirty="0" err="1" smtClean="0"/>
              <a:t>Vygotsky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Language play (</a:t>
            </a:r>
            <a:r>
              <a:rPr lang="en-US" dirty="0" err="1" smtClean="0"/>
              <a:t>Lantoff</a:t>
            </a:r>
            <a:r>
              <a:rPr lang="en-US" dirty="0" smtClean="0"/>
              <a:t>, 1997)</a:t>
            </a:r>
          </a:p>
          <a:p>
            <a:pPr lvl="1"/>
            <a:r>
              <a:rPr lang="en-US" dirty="0" err="1" smtClean="0"/>
              <a:t>Ludic</a:t>
            </a:r>
            <a:r>
              <a:rPr lang="en-US" dirty="0" smtClean="0"/>
              <a:t> play (</a:t>
            </a:r>
            <a:r>
              <a:rPr lang="en-US" dirty="0" err="1" smtClean="0"/>
              <a:t>Broner</a:t>
            </a:r>
            <a:r>
              <a:rPr lang="en-US" dirty="0" smtClean="0"/>
              <a:t> &amp; </a:t>
            </a:r>
            <a:r>
              <a:rPr lang="en-US" dirty="0" err="1" smtClean="0"/>
              <a:t>Tarone</a:t>
            </a:r>
            <a:r>
              <a:rPr lang="en-US" dirty="0" smtClean="0"/>
              <a:t>, 2001)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Collaborative 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Interactional Competence (</a:t>
            </a:r>
            <a:r>
              <a:rPr lang="en-US" dirty="0" err="1" smtClean="0"/>
              <a:t>Mehan</a:t>
            </a:r>
            <a:r>
              <a:rPr lang="en-US" dirty="0" smtClean="0"/>
              <a:t>, 1979; Hall, 1995)</a:t>
            </a:r>
          </a:p>
          <a:p>
            <a:pPr lvl="1"/>
            <a:r>
              <a:rPr lang="en-US" dirty="0" smtClean="0"/>
              <a:t>Input must occur within meaningful contexts &amp; situated within real communication for SLA to occur.</a:t>
            </a:r>
          </a:p>
          <a:p>
            <a:pPr lvl="2"/>
            <a:r>
              <a:rPr lang="en-US" dirty="0" smtClean="0"/>
              <a:t>Establish topic (frame rhetorical structure)</a:t>
            </a:r>
          </a:p>
          <a:p>
            <a:pPr lvl="2"/>
            <a:r>
              <a:rPr lang="en-US" dirty="0" smtClean="0"/>
              <a:t>Omit known information (ellipses</a:t>
            </a:r>
          </a:p>
          <a:p>
            <a:pPr lvl="2"/>
            <a:r>
              <a:rPr lang="en-US" dirty="0" smtClean="0"/>
              <a:t>Relate lexical items (referents)</a:t>
            </a:r>
          </a:p>
          <a:p>
            <a:pPr lvl="2"/>
            <a:r>
              <a:rPr lang="en-US" dirty="0" smtClean="0"/>
              <a:t>Use expressive reactions, questions to advance topic, ask for explanation or extension, or transition to new topic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Collaborative Achievement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Affect and Motivation (</a:t>
            </a:r>
            <a:r>
              <a:rPr lang="en-US" dirty="0" err="1" smtClean="0"/>
              <a:t>Dulay</a:t>
            </a:r>
            <a:r>
              <a:rPr lang="en-US" dirty="0" smtClean="0"/>
              <a:t> &amp; Burt, 1997)</a:t>
            </a:r>
          </a:p>
          <a:p>
            <a:pPr lvl="1"/>
            <a:r>
              <a:rPr lang="en-US" dirty="0" smtClean="0"/>
              <a:t>Affective Filter Hypothesis</a:t>
            </a:r>
          </a:p>
          <a:p>
            <a:pPr lvl="2"/>
            <a:r>
              <a:rPr lang="en-US" dirty="0" smtClean="0"/>
              <a:t>Characteristics: effect on motivation, anxiety levels,  and attitude</a:t>
            </a:r>
          </a:p>
          <a:p>
            <a:pPr lvl="2"/>
            <a:r>
              <a:rPr lang="en-US" dirty="0" smtClean="0"/>
              <a:t>Motivation influenced by personality factors</a:t>
            </a:r>
          </a:p>
          <a:p>
            <a:endParaRPr lang="en-US" dirty="0" smtClean="0"/>
          </a:p>
          <a:p>
            <a:r>
              <a:rPr lang="en-US" dirty="0" err="1" smtClean="0"/>
              <a:t>Krashen</a:t>
            </a:r>
            <a:r>
              <a:rPr lang="en-US" dirty="0" smtClean="0"/>
              <a:t> (1982)</a:t>
            </a:r>
          </a:p>
          <a:p>
            <a:pPr lvl="1"/>
            <a:r>
              <a:rPr lang="en-US" dirty="0" smtClean="0"/>
              <a:t>For acquisition to occur, learners need to be motivated, confident, and have a low level of anxiety.</a:t>
            </a:r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Collaborative 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Dörnyei</a:t>
            </a:r>
            <a:r>
              <a:rPr lang="en-US" dirty="0" smtClean="0"/>
              <a:t> &amp; </a:t>
            </a:r>
            <a:r>
              <a:rPr lang="en-US" dirty="0" err="1" smtClean="0"/>
              <a:t>Skehan</a:t>
            </a:r>
            <a:r>
              <a:rPr lang="en-US" dirty="0" smtClean="0"/>
              <a:t> (2003)</a:t>
            </a:r>
          </a:p>
          <a:p>
            <a:pPr lvl="1"/>
            <a:r>
              <a:rPr lang="en-US" dirty="0" smtClean="0"/>
              <a:t>Define motivation as the</a:t>
            </a:r>
          </a:p>
          <a:p>
            <a:pPr lvl="2"/>
            <a:r>
              <a:rPr lang="en-US" dirty="0" smtClean="0"/>
              <a:t>Choice of action</a:t>
            </a:r>
          </a:p>
          <a:p>
            <a:pPr lvl="2"/>
            <a:r>
              <a:rPr lang="en-US" dirty="0" smtClean="0"/>
              <a:t>Persistence on the action</a:t>
            </a:r>
          </a:p>
          <a:p>
            <a:pPr lvl="2"/>
            <a:r>
              <a:rPr lang="en-US" dirty="0" smtClean="0"/>
              <a:t>Effort expended on the action</a:t>
            </a:r>
          </a:p>
          <a:p>
            <a:r>
              <a:rPr lang="en-US" dirty="0" smtClean="0"/>
              <a:t>Gardner (1985)</a:t>
            </a:r>
          </a:p>
          <a:p>
            <a:pPr lvl="1"/>
            <a:r>
              <a:rPr lang="en-US" dirty="0" smtClean="0"/>
              <a:t>Individual motivation is</a:t>
            </a:r>
          </a:p>
          <a:p>
            <a:pPr lvl="2"/>
            <a:r>
              <a:rPr lang="en-US" dirty="0" smtClean="0"/>
              <a:t>Instrumental—get a job / get a grade</a:t>
            </a:r>
          </a:p>
          <a:p>
            <a:pPr lvl="2"/>
            <a:r>
              <a:rPr lang="en-US" dirty="0" smtClean="0"/>
              <a:t>Integrative—talk to native speakers/ </a:t>
            </a:r>
            <a:r>
              <a:rPr lang="en-US" smtClean="0"/>
              <a:t>fit in</a:t>
            </a:r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Two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686800" cy="4325112"/>
          </a:xfrm>
        </p:spPr>
        <p:txBody>
          <a:bodyPr>
            <a:normAutofit/>
          </a:bodyPr>
          <a:lstStyle/>
          <a:p>
            <a:r>
              <a:rPr lang="en-US" b="1" dirty="0" smtClean="0"/>
              <a:t>Goal: </a:t>
            </a:r>
          </a:p>
          <a:p>
            <a:pPr lvl="1"/>
            <a:r>
              <a:rPr lang="en-US" sz="3600" dirty="0" smtClean="0"/>
              <a:t>To learn about the role of contextualized input/output and interaction in language learning</a:t>
            </a:r>
          </a:p>
          <a:p>
            <a:pPr lvl="1"/>
            <a:endParaRPr lang="en-US" sz="3600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Two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Standards Addressed</a:t>
            </a:r>
          </a:p>
          <a:p>
            <a:pPr lvl="1"/>
            <a:r>
              <a:rPr lang="en-US" dirty="0" smtClean="0"/>
              <a:t>ACTFL Teacher Education </a:t>
            </a:r>
          </a:p>
          <a:p>
            <a:pPr lvl="2"/>
            <a:r>
              <a:rPr lang="en-US" dirty="0" smtClean="0"/>
              <a:t>Standard 3: Language Acquisition Theories &amp; Instructional Practices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CIED Scholar-Practitioner Tenets</a:t>
            </a:r>
          </a:p>
          <a:p>
            <a:pPr lvl="2"/>
            <a:r>
              <a:rPr lang="en-US" dirty="0" smtClean="0"/>
              <a:t>Tenet One: One who accesses, uses, and/or generates knowledge</a:t>
            </a:r>
          </a:p>
          <a:p>
            <a:pPr lvl="1"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Two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Outcomes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b="1" dirty="0" smtClean="0"/>
              <a:t>Students collaborate to correctly complete formative assessments for Chapter One information</a:t>
            </a:r>
          </a:p>
          <a:p>
            <a:endParaRPr lang="en-US" b="1" dirty="0" smtClean="0"/>
          </a:p>
          <a:p>
            <a:r>
              <a:rPr lang="en-US" b="1" dirty="0" smtClean="0"/>
              <a:t>Objectives:  SWBAT…</a:t>
            </a:r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en-US" b="1" dirty="0" smtClean="0"/>
              <a:t>	</a:t>
            </a:r>
            <a:r>
              <a:rPr lang="en-US" sz="3200" dirty="0" smtClean="0"/>
              <a:t> to analyze conversation sample by collaborating in pairs to identify IC elements and in small groups to review terminology</a:t>
            </a:r>
          </a:p>
          <a:p>
            <a:pPr>
              <a:buNone/>
            </a:pPr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Two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Essential Skills</a:t>
            </a:r>
          </a:p>
          <a:p>
            <a:pPr lvl="1"/>
            <a:r>
              <a:rPr lang="en-US" sz="3200" dirty="0" smtClean="0"/>
              <a:t>Vocabulary for second language</a:t>
            </a:r>
          </a:p>
          <a:p>
            <a:pPr lvl="1">
              <a:buNone/>
            </a:pPr>
            <a:r>
              <a:rPr lang="en-US" sz="3200" dirty="0" smtClean="0"/>
              <a:t>	acquisition</a:t>
            </a:r>
            <a:r>
              <a:rPr lang="en-US" dirty="0" smtClean="0"/>
              <a:t> </a:t>
            </a:r>
          </a:p>
          <a:p>
            <a:pPr lvl="1"/>
            <a:r>
              <a:rPr lang="en-US" sz="3200" dirty="0" smtClean="0"/>
              <a:t>Elements to identify parts of  instructional conversations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Two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Assessments</a:t>
            </a:r>
            <a:endParaRPr lang="en-US" sz="3200" dirty="0" smtClean="0"/>
          </a:p>
          <a:p>
            <a:pPr lvl="1"/>
            <a:r>
              <a:rPr lang="en-US" sz="3200" dirty="0" smtClean="0"/>
              <a:t>Formative—Analysis of language sample using Instructional Conversation categories</a:t>
            </a:r>
          </a:p>
          <a:p>
            <a:pPr lvl="1"/>
            <a:r>
              <a:rPr lang="en-US" sz="3200" dirty="0" smtClean="0"/>
              <a:t>Formative—Terminology Activity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Two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Instructional Strategies</a:t>
            </a:r>
          </a:p>
          <a:p>
            <a:pPr>
              <a:buNone/>
            </a:pPr>
            <a:endParaRPr lang="en-US" b="1" dirty="0" smtClean="0"/>
          </a:p>
          <a:p>
            <a:pPr lvl="1"/>
            <a:r>
              <a:rPr lang="en-US" sz="3200" dirty="0" err="1" smtClean="0"/>
              <a:t>Bellringer</a:t>
            </a:r>
            <a:r>
              <a:rPr lang="en-US" sz="3200" dirty="0" smtClean="0"/>
              <a:t>—pair work on terminology</a:t>
            </a:r>
          </a:p>
          <a:p>
            <a:pPr lvl="1"/>
            <a:r>
              <a:rPr lang="en-US" sz="3200" dirty="0" smtClean="0"/>
              <a:t>PPT—Lesson Plan / Key points </a:t>
            </a:r>
          </a:p>
          <a:p>
            <a:pPr lvl="1"/>
            <a:r>
              <a:rPr lang="en-US" sz="3200" dirty="0" smtClean="0"/>
              <a:t>Pair Work—Think, Pair, Share for IC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Two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Handouts</a:t>
            </a:r>
          </a:p>
          <a:p>
            <a:pPr lvl="1"/>
            <a:r>
              <a:rPr lang="en-US" dirty="0" smtClean="0"/>
              <a:t>Matching cards</a:t>
            </a:r>
          </a:p>
          <a:p>
            <a:pPr lvl="1"/>
            <a:r>
              <a:rPr lang="en-US" dirty="0" smtClean="0"/>
              <a:t>PPT</a:t>
            </a:r>
          </a:p>
          <a:p>
            <a:pPr lvl="1"/>
            <a:r>
              <a:rPr lang="en-US" dirty="0" smtClean="0"/>
              <a:t>Website</a:t>
            </a:r>
          </a:p>
          <a:p>
            <a:r>
              <a:rPr lang="en-US" dirty="0" smtClean="0"/>
              <a:t>Homework</a:t>
            </a:r>
          </a:p>
          <a:p>
            <a:pPr lvl="1">
              <a:buNone/>
            </a:pPr>
            <a:r>
              <a:rPr lang="en-US" dirty="0" smtClean="0"/>
              <a:t>Read Chapter Two</a:t>
            </a:r>
          </a:p>
          <a:p>
            <a:pPr lvl="1">
              <a:buNone/>
            </a:pPr>
            <a:r>
              <a:rPr lang="en-US" dirty="0" smtClean="0"/>
              <a:t>Read Judith Baker article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 One  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SLA: 1970s to investigate the nature of language learning in order to help language instructors</a:t>
            </a:r>
          </a:p>
          <a:p>
            <a:pPr>
              <a:buNone/>
            </a:pPr>
            <a:r>
              <a:rPr lang="en-US" dirty="0" smtClean="0"/>
              <a:t>	shape classroom practice and the profession debate how learners acquire language.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Debate: Language learning is an individual (cognitive) achievement vs. Language learning is a collaborative (social) achievement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273</TotalTime>
  <Words>791</Words>
  <Application>Microsoft Office PowerPoint</Application>
  <PresentationFormat>On-screen Show (4:3)</PresentationFormat>
  <Paragraphs>154</Paragraphs>
  <Slides>19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Urban</vt:lpstr>
      <vt:lpstr>Welcome MAT 2012-2013 Cohort</vt:lpstr>
      <vt:lpstr>Class Two Lesson Plan</vt:lpstr>
      <vt:lpstr>Class Two Lesson Plan</vt:lpstr>
      <vt:lpstr>Class Two Lesson Plan</vt:lpstr>
      <vt:lpstr>Class Two Lesson Plan</vt:lpstr>
      <vt:lpstr>Class Two Lesson Plan</vt:lpstr>
      <vt:lpstr>Class Two Lesson Plan</vt:lpstr>
      <vt:lpstr>Class Two Lesson Plan</vt:lpstr>
      <vt:lpstr>Chapter  One  Key Points</vt:lpstr>
      <vt:lpstr>An Individual Achievement</vt:lpstr>
      <vt:lpstr>An Individual Achievement</vt:lpstr>
      <vt:lpstr>An Individual Achievement</vt:lpstr>
      <vt:lpstr>An Individual Achievement</vt:lpstr>
      <vt:lpstr>A Collaborative Achievement</vt:lpstr>
      <vt:lpstr>A Collaborative Achievement</vt:lpstr>
      <vt:lpstr>A Collaborative Achievement</vt:lpstr>
      <vt:lpstr>A Collaborative Achievement</vt:lpstr>
      <vt:lpstr>A Collaborative Achievement</vt:lpstr>
      <vt:lpstr>A Collaborative Achievement</vt:lpstr>
    </vt:vector>
  </TitlesOfParts>
  <Company>College of Education &amp; Health Professions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Freddie Bowles</dc:creator>
  <cp:lastModifiedBy>Freddie Bowles</cp:lastModifiedBy>
  <cp:revision>62</cp:revision>
  <dcterms:created xsi:type="dcterms:W3CDTF">2012-07-09T02:21:00Z</dcterms:created>
  <dcterms:modified xsi:type="dcterms:W3CDTF">2012-07-10T02:46:01Z</dcterms:modified>
</cp:coreProperties>
</file>