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3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2C93E-98C3-457A-92FC-9B3773DE98F1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384BB-EB7F-4A3D-969E-3584547A06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524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27523C9-DCB0-4DDE-8CB7-E01F2881FB7F}" type="datetimeFigureOut">
              <a:rPr lang="en-US" smtClean="0"/>
              <a:pPr/>
              <a:t>7/12/2013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172402-6DB8-4401-97D4-E9929A0D0A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rla.umn.edu/cobaltt/modules/standards/index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Welcome MAT 2012-2013 Cohort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Special </a:t>
            </a:r>
            <a:r>
              <a:rPr lang="en-US" dirty="0" smtClean="0"/>
              <a:t>Methods of Instruction I</a:t>
            </a:r>
          </a:p>
          <a:p>
            <a:r>
              <a:rPr lang="en-US" dirty="0" smtClean="0"/>
              <a:t>CIED 5243</a:t>
            </a:r>
            <a:endParaRPr lang="en-US" dirty="0" smtClean="0"/>
          </a:p>
          <a:p>
            <a:r>
              <a:rPr lang="en-US" dirty="0" smtClean="0"/>
              <a:t>Dr. Bowles, Instructor</a:t>
            </a:r>
            <a:endParaRPr lang="en-US" dirty="0"/>
          </a:p>
        </p:txBody>
      </p:sp>
      <p:pic>
        <p:nvPicPr>
          <p:cNvPr id="1027" name="Picture 3" descr="C:\Documents and Settings\Freddie Bowles.FREDDIEBOWLESLT\Local Settings\Temporary Internet Files\Content.IE5\4D6NH375\MC90038887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4267200"/>
            <a:ext cx="2194865" cy="2206142"/>
          </a:xfrm>
          <a:prstGeom prst="rect">
            <a:avLst/>
          </a:prstGeom>
          <a:noFill/>
        </p:spPr>
      </p:pic>
      <p:pic>
        <p:nvPicPr>
          <p:cNvPr id="1034" name="Picture 10" descr="C:\Documents and Settings\Freddie Bowles.FREDDIEBOWLESLT\Local Settings\Temporary Internet Files\Content.IE5\QE2OB0WH\MP90043733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2517649" cy="2515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Language &amp;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Curtain and Dahlberg (2010) </a:t>
            </a:r>
          </a:p>
          <a:p>
            <a:pPr lvl="1"/>
            <a:r>
              <a:rPr lang="en-US" dirty="0" smtClean="0"/>
              <a:t>Content-based—teacher responsible for teaching a part of the content in the TL</a:t>
            </a:r>
          </a:p>
          <a:p>
            <a:pPr lvl="1"/>
            <a:r>
              <a:rPr lang="en-US" dirty="0" smtClean="0"/>
              <a:t>Content-related—use concepts or topics from regular curriculum in the language classroom</a:t>
            </a:r>
          </a:p>
          <a:p>
            <a:r>
              <a:rPr lang="en-US" dirty="0" smtClean="0"/>
              <a:t>CBI used widely in FLES and ESL programs at the early levels of language learning; promotes L2 proficiency</a:t>
            </a:r>
          </a:p>
          <a:p>
            <a:r>
              <a:rPr lang="en-US" dirty="0" smtClean="0"/>
              <a:t>CoBaLTT</a:t>
            </a:r>
          </a:p>
          <a:p>
            <a:pPr>
              <a:buNone/>
            </a:pPr>
            <a:r>
              <a:rPr lang="en-US" b="1" dirty="0" smtClean="0">
                <a:hlinkClick r:id="rId2"/>
              </a:rPr>
              <a:t>	http://www.carla.umn.edu/cobaltt/modules/standards/index.html</a:t>
            </a:r>
            <a:endParaRPr lang="en-US" b="1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Integrating Language &amp;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Factors to consider </a:t>
            </a:r>
          </a:p>
          <a:p>
            <a:pPr lvl="1"/>
            <a:r>
              <a:rPr lang="en-US" dirty="0" smtClean="0"/>
              <a:t>Content area skills &amp; concepts that can interrelate most effectively with the language goals</a:t>
            </a:r>
          </a:p>
          <a:p>
            <a:pPr lvl="1"/>
            <a:r>
              <a:rPr lang="en-US" dirty="0" smtClean="0"/>
              <a:t>Language competencies need to work with content</a:t>
            </a:r>
          </a:p>
          <a:p>
            <a:pPr lvl="1"/>
            <a:r>
              <a:rPr lang="en-US" dirty="0" smtClean="0"/>
              <a:t>Cognitive skills necessary to perform the tasks in the lesson</a:t>
            </a:r>
          </a:p>
          <a:p>
            <a:pPr lvl="1"/>
            <a:r>
              <a:rPr lang="en-US" dirty="0" smtClean="0"/>
              <a:t>Potential for integration with cultural concepts  and goals  (Curtain &amp; Dahlberg, 2010)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Backward Design Model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Wiggins &amp; McTighe, 2005</a:t>
            </a:r>
          </a:p>
          <a:p>
            <a:pPr lvl="1"/>
            <a:r>
              <a:rPr lang="en-US" dirty="0" smtClean="0"/>
              <a:t>Top-down approach	</a:t>
            </a:r>
          </a:p>
          <a:p>
            <a:pPr lvl="1"/>
            <a:r>
              <a:rPr lang="en-US" dirty="0" smtClean="0"/>
              <a:t>Identify “understandings” that Ss will develop </a:t>
            </a:r>
          </a:p>
          <a:p>
            <a:pPr lvl="1"/>
            <a:r>
              <a:rPr lang="en-US" dirty="0" smtClean="0"/>
              <a:t>Identify “essential questions” that Ss will answer at the end of instruction</a:t>
            </a:r>
          </a:p>
          <a:p>
            <a:pPr lvl="1"/>
            <a:r>
              <a:rPr lang="en-US" dirty="0" smtClean="0"/>
              <a:t>Plan around “big ideas”—concepts, themes, issues</a:t>
            </a:r>
          </a:p>
          <a:p>
            <a:pPr lvl="1"/>
            <a:r>
              <a:rPr lang="en-US" dirty="0" smtClean="0"/>
              <a:t>Three stages</a:t>
            </a:r>
          </a:p>
          <a:p>
            <a:pPr lvl="2"/>
            <a:r>
              <a:rPr lang="en-US" dirty="0" smtClean="0"/>
              <a:t>Identify desired results (goal)</a:t>
            </a:r>
          </a:p>
          <a:p>
            <a:pPr lvl="2"/>
            <a:r>
              <a:rPr lang="en-US" dirty="0" smtClean="0"/>
              <a:t>Determine acceptable evidence (assessment)</a:t>
            </a:r>
          </a:p>
          <a:p>
            <a:pPr lvl="2"/>
            <a:r>
              <a:rPr lang="en-US" dirty="0" smtClean="0"/>
              <a:t>Plan learning experiences and instruction (planning)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838200"/>
          </a:xfrm>
        </p:spPr>
        <p:txBody>
          <a:bodyPr/>
          <a:lstStyle/>
          <a:p>
            <a:r>
              <a:rPr lang="en-US" dirty="0" smtClean="0"/>
              <a:t>Thematic Unit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series of related lessons around a topic, a particular context, or a particular subject-content theme</a:t>
            </a:r>
          </a:p>
          <a:p>
            <a:pPr lvl="1"/>
            <a:r>
              <a:rPr lang="en-US" dirty="0" smtClean="0"/>
              <a:t>Identify goal areas (5Cs) and state frameworks</a:t>
            </a:r>
          </a:p>
          <a:p>
            <a:pPr lvl="1"/>
            <a:r>
              <a:rPr lang="en-US" dirty="0" smtClean="0"/>
              <a:t>Determine theme or context of unit</a:t>
            </a:r>
          </a:p>
          <a:p>
            <a:pPr lvl="1"/>
            <a:r>
              <a:rPr lang="en-US" dirty="0" smtClean="0"/>
              <a:t>Describe what Ss will be able to do at the end of the unit (objectives)</a:t>
            </a:r>
          </a:p>
          <a:p>
            <a:pPr lvl="1"/>
            <a:r>
              <a:rPr lang="en-US" dirty="0" smtClean="0"/>
              <a:t>Design performance assessments for Ss to demonstrate what they have achieved</a:t>
            </a:r>
          </a:p>
          <a:p>
            <a:pPr lvl="1"/>
            <a:r>
              <a:rPr lang="en-US" dirty="0" smtClean="0"/>
              <a:t>Identify key elements from ACTFL performance guidelines for learners to demonstrate achievement</a:t>
            </a:r>
          </a:p>
          <a:p>
            <a:pPr lvl="1"/>
            <a:r>
              <a:rPr lang="en-US" dirty="0" smtClean="0"/>
              <a:t>Select and design appropriate instructional strategies to teach lesson in unit</a:t>
            </a:r>
          </a:p>
          <a:p>
            <a:pPr lvl="1"/>
            <a:r>
              <a:rPr lang="en-US" dirty="0" smtClean="0"/>
              <a:t>Identify appropriate resources to support unit theme and instruction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Daily Lesson Plan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40000" lnSpcReduction="20000"/>
          </a:bodyPr>
          <a:lstStyle/>
          <a:p>
            <a:r>
              <a:rPr lang="en-US" sz="5000" dirty="0" smtClean="0"/>
              <a:t>Keep in mind the principles of brain-based research and Bloom’s Taxonomy</a:t>
            </a:r>
          </a:p>
          <a:p>
            <a:r>
              <a:rPr lang="en-US" sz="5000" dirty="0" smtClean="0"/>
              <a:t>Objectives are</a:t>
            </a:r>
          </a:p>
          <a:p>
            <a:pPr lvl="1"/>
            <a:r>
              <a:rPr lang="en-US" sz="5000" dirty="0" smtClean="0"/>
              <a:t>measurable and describe what Ss will be able to do in TL</a:t>
            </a:r>
          </a:p>
          <a:p>
            <a:r>
              <a:rPr lang="en-US" sz="5000" dirty="0" smtClean="0"/>
              <a:t>Stage One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4800" dirty="0" smtClean="0"/>
              <a:t>Identify desired results by describing “big idea” and what Ss will be able to do by the lesson’s end—who are your learners?</a:t>
            </a:r>
          </a:p>
          <a:p>
            <a:r>
              <a:rPr lang="en-US" sz="5000" dirty="0" smtClean="0"/>
              <a:t>Stage Two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4800" dirty="0" smtClean="0"/>
              <a:t>Identify type of evidence that will confirm Ss have produced desired results</a:t>
            </a:r>
          </a:p>
          <a:p>
            <a:r>
              <a:rPr lang="en-US" sz="5000" dirty="0" smtClean="0"/>
              <a:t>Stage Three</a:t>
            </a:r>
          </a:p>
          <a:p>
            <a:pPr lvl="1"/>
            <a:r>
              <a:rPr lang="en-US" sz="5000" dirty="0" smtClean="0"/>
              <a:t>Outline the sequences of teaching and learning</a:t>
            </a:r>
          </a:p>
          <a:p>
            <a:pPr lvl="2"/>
            <a:r>
              <a:rPr lang="en-US" sz="4200" dirty="0" smtClean="0"/>
              <a:t>Anticipatory set that may include Advanced Organizers</a:t>
            </a:r>
          </a:p>
          <a:p>
            <a:pPr lvl="2"/>
            <a:r>
              <a:rPr lang="en-US" sz="4200" dirty="0" smtClean="0"/>
              <a:t>Teacher input </a:t>
            </a:r>
          </a:p>
          <a:p>
            <a:pPr lvl="2"/>
            <a:r>
              <a:rPr lang="en-US" sz="4200" dirty="0" smtClean="0"/>
              <a:t>Guided practice</a:t>
            </a:r>
          </a:p>
          <a:p>
            <a:pPr lvl="2"/>
            <a:r>
              <a:rPr lang="en-US" sz="4200" dirty="0" smtClean="0"/>
              <a:t>Individual practice</a:t>
            </a:r>
          </a:p>
          <a:p>
            <a:pPr lvl="2"/>
            <a:r>
              <a:rPr lang="en-US" sz="4200" dirty="0" smtClean="0"/>
              <a:t>Informal assessments</a:t>
            </a:r>
          </a:p>
          <a:p>
            <a:pPr lvl="2"/>
            <a:r>
              <a:rPr lang="en-US" sz="4200" dirty="0" smtClean="0"/>
              <a:t>Closure</a:t>
            </a:r>
          </a:p>
          <a:p>
            <a:pPr lvl="1"/>
            <a:endParaRPr lang="en-US" sz="4200" dirty="0" smtClean="0"/>
          </a:p>
          <a:p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 in Chapter Three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Standards-based Language Learning	</a:t>
            </a:r>
          </a:p>
          <a:p>
            <a:pPr lvl="1"/>
            <a:r>
              <a:rPr lang="en-US" dirty="0" smtClean="0"/>
              <a:t>Integration of modes of communication with meaningful content</a:t>
            </a:r>
          </a:p>
          <a:p>
            <a:pPr lvl="2"/>
            <a:r>
              <a:rPr lang="en-US" dirty="0" smtClean="0"/>
              <a:t>Integration of </a:t>
            </a:r>
          </a:p>
          <a:p>
            <a:pPr lvl="3"/>
            <a:r>
              <a:rPr lang="en-US" dirty="0" smtClean="0"/>
              <a:t>modes,</a:t>
            </a:r>
          </a:p>
          <a:p>
            <a:pPr lvl="3"/>
            <a:r>
              <a:rPr lang="en-US" dirty="0" smtClean="0"/>
              <a:t>oral &amp; printed cultural texts, and </a:t>
            </a:r>
          </a:p>
          <a:p>
            <a:pPr lvl="3"/>
            <a:r>
              <a:rPr lang="en-US" dirty="0" smtClean="0"/>
              <a:t>content and language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Terms for Organizing Content </a:t>
            </a:r>
            <a:br>
              <a:rPr lang="en-US" dirty="0" smtClean="0"/>
            </a:br>
            <a:r>
              <a:rPr lang="en-US" dirty="0" smtClean="0"/>
              <a:t>and Planning for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</a:t>
            </a:r>
          </a:p>
          <a:p>
            <a:pPr lvl="1"/>
            <a:r>
              <a:rPr lang="en-US" dirty="0" smtClean="0"/>
              <a:t>Aim or purpose of instruction stated in broad terms</a:t>
            </a:r>
          </a:p>
          <a:p>
            <a:endParaRPr lang="en-US" sz="1000" dirty="0" smtClean="0"/>
          </a:p>
          <a:p>
            <a:r>
              <a:rPr lang="en-US" dirty="0" smtClean="0"/>
              <a:t>Objective: also referred to as “outcome”</a:t>
            </a:r>
          </a:p>
          <a:p>
            <a:pPr lvl="1"/>
            <a:r>
              <a:rPr lang="en-US" dirty="0" smtClean="0"/>
              <a:t>What the learner will be able to do with the language as a result of instruction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Framework:</a:t>
            </a:r>
          </a:p>
          <a:p>
            <a:pPr lvl="1"/>
            <a:r>
              <a:rPr lang="en-US" dirty="0" smtClean="0"/>
              <a:t>State document that describes goals and standards to be met by language programs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Contemporary Paradigm </a:t>
            </a:r>
            <a:br>
              <a:rPr lang="en-US" dirty="0" smtClean="0"/>
            </a:br>
            <a:r>
              <a:rPr lang="en-US" dirty="0" smtClean="0"/>
              <a:t>for Instructional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Objectives designed to show what students know and are able to do with the language</a:t>
            </a:r>
          </a:p>
          <a:p>
            <a:r>
              <a:rPr lang="en-US" dirty="0" smtClean="0"/>
              <a:t>Interdisciplinary content and culture are at the core</a:t>
            </a:r>
          </a:p>
          <a:p>
            <a:r>
              <a:rPr lang="en-US" dirty="0" smtClean="0"/>
              <a:t>Three modes of communication integrated into lesson design</a:t>
            </a:r>
          </a:p>
          <a:p>
            <a:r>
              <a:rPr lang="en-US" dirty="0" smtClean="0"/>
              <a:t>Learner is more responsible</a:t>
            </a:r>
          </a:p>
          <a:p>
            <a:r>
              <a:rPr lang="en-US" dirty="0" smtClean="0"/>
              <a:t>Teacher is facilitator</a:t>
            </a:r>
          </a:p>
          <a:p>
            <a:r>
              <a:rPr lang="en-US" dirty="0" smtClean="0"/>
              <a:t>Textbook is a resource in a wide variety of materials &amp; tools</a:t>
            </a:r>
          </a:p>
          <a:p>
            <a:r>
              <a:rPr lang="en-US" dirty="0" smtClean="0"/>
              <a:t>Assessment is on-going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Brain-based Principles of Learning (Sousa, 2006)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Engages the entire person (cognitive, affective, kinesthetic)</a:t>
            </a:r>
          </a:p>
          <a:p>
            <a:r>
              <a:rPr lang="en-US" dirty="0" smtClean="0"/>
              <a:t>The brain seeks patterns</a:t>
            </a:r>
          </a:p>
          <a:p>
            <a:r>
              <a:rPr lang="en-US" dirty="0" smtClean="0"/>
              <a:t>Emotions affect learning, retention, recall</a:t>
            </a:r>
          </a:p>
          <a:p>
            <a:r>
              <a:rPr lang="en-US" dirty="0" smtClean="0"/>
              <a:t>Past experiences affects new learning</a:t>
            </a:r>
          </a:p>
          <a:p>
            <a:r>
              <a:rPr lang="en-US" dirty="0" smtClean="0"/>
              <a:t>Working memory has limited capacity</a:t>
            </a:r>
          </a:p>
          <a:p>
            <a:r>
              <a:rPr lang="en-US" dirty="0" smtClean="0"/>
              <a:t>Lecture=lowest degree of retention</a:t>
            </a:r>
          </a:p>
          <a:p>
            <a:r>
              <a:rPr lang="en-US" dirty="0" smtClean="0"/>
              <a:t>Rehearsal essential for retention</a:t>
            </a:r>
          </a:p>
          <a:p>
            <a:r>
              <a:rPr lang="en-US" dirty="0" smtClean="0"/>
              <a:t>Practice (alone) does not make perfect</a:t>
            </a:r>
          </a:p>
          <a:p>
            <a:r>
              <a:rPr lang="en-US" dirty="0" smtClean="0"/>
              <a:t>Each brain is unique!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Bloom’s Taxonomy of Thinking </a:t>
            </a:r>
            <a:br>
              <a:rPr lang="en-US" dirty="0" smtClean="0"/>
            </a:br>
            <a:r>
              <a:rPr lang="en-US" dirty="0" smtClean="0"/>
              <a:t>(1950s, 2001)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Levels  are organized according to complexity of human thought and serves as a model for promoting higher-order thinking.  </a:t>
            </a:r>
          </a:p>
          <a:p>
            <a:r>
              <a:rPr lang="en-US" dirty="0" smtClean="0"/>
              <a:t>It served as an early model for designing instructional objectives and curricula.</a:t>
            </a:r>
          </a:p>
          <a:p>
            <a:pPr lvl="1"/>
            <a:r>
              <a:rPr lang="en-US" dirty="0" smtClean="0"/>
              <a:t>Lower levels			Higher levels</a:t>
            </a:r>
          </a:p>
          <a:p>
            <a:pPr lvl="2"/>
            <a:r>
              <a:rPr lang="en-US" dirty="0" smtClean="0"/>
              <a:t>Remember			   Analyze</a:t>
            </a:r>
          </a:p>
          <a:p>
            <a:pPr lvl="2"/>
            <a:r>
              <a:rPr lang="en-US" dirty="0" smtClean="0"/>
              <a:t>Understand			   Evaluate</a:t>
            </a:r>
          </a:p>
          <a:p>
            <a:pPr lvl="2"/>
            <a:r>
              <a:rPr lang="en-US" dirty="0" smtClean="0"/>
              <a:t>Apply				    Create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Planning a Lesson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Maximum use of TL</a:t>
            </a:r>
          </a:p>
          <a:p>
            <a:pPr lvl="1"/>
            <a:r>
              <a:rPr lang="en-US" dirty="0" smtClean="0"/>
              <a:t>Meaningful teacher feedback</a:t>
            </a:r>
          </a:p>
          <a:p>
            <a:pPr lvl="1"/>
            <a:r>
              <a:rPr lang="en-US" dirty="0" smtClean="0"/>
              <a:t>Integration of oral and printed authentic texts</a:t>
            </a:r>
          </a:p>
          <a:p>
            <a:pPr lvl="1"/>
            <a:r>
              <a:rPr lang="en-US" dirty="0" smtClean="0"/>
              <a:t>Identification of interesting and pertinent content</a:t>
            </a:r>
          </a:p>
          <a:p>
            <a:pPr lvl="1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/>
          <a:lstStyle/>
          <a:p>
            <a:r>
              <a:rPr lang="en-US" dirty="0" smtClean="0"/>
              <a:t>Input and Feedback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Lexical chaining—most prevalent type of input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2600" dirty="0" smtClean="0"/>
              <a:t>Simple syntax and multiple rephrasing; little topic development and no foundation for meaningful discussion</a:t>
            </a:r>
          </a:p>
          <a:p>
            <a:r>
              <a:rPr lang="en-US" sz="2600" dirty="0" smtClean="0"/>
              <a:t>IRE—most common form of teacher feedback</a:t>
            </a:r>
          </a:p>
          <a:p>
            <a:pPr lvl="1"/>
            <a:r>
              <a:rPr lang="en-US" dirty="0" smtClean="0"/>
              <a:t>Teacher initiates an assertion or asks a question</a:t>
            </a:r>
          </a:p>
          <a:p>
            <a:pPr lvl="1"/>
            <a:r>
              <a:rPr lang="en-US" dirty="0" smtClean="0"/>
              <a:t>Student responds</a:t>
            </a:r>
          </a:p>
          <a:p>
            <a:pPr lvl="1"/>
            <a:r>
              <a:rPr lang="en-US" dirty="0" smtClean="0"/>
              <a:t>Teacher evaluates with simple phrase or asks the same question to another student</a:t>
            </a:r>
          </a:p>
          <a:p>
            <a:r>
              <a:rPr lang="en-US" sz="2600" dirty="0" smtClean="0"/>
              <a:t>IRF—preferred type of teacher feedback</a:t>
            </a:r>
          </a:p>
          <a:p>
            <a:pPr lvl="1"/>
            <a:r>
              <a:rPr lang="en-US" dirty="0" smtClean="0"/>
              <a:t>Teacher provided feedback to encourage thinking and higher levels of performance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38200"/>
          </a:xfrm>
        </p:spPr>
        <p:txBody>
          <a:bodyPr/>
          <a:lstStyle/>
          <a:p>
            <a:r>
              <a:rPr lang="en-US" dirty="0" smtClean="0"/>
              <a:t>Authentic Oral &amp; Printed 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 fontScale="92500"/>
          </a:bodyPr>
          <a:lstStyle/>
          <a:p>
            <a:r>
              <a:rPr lang="en-US" sz="2600" dirty="0" smtClean="0"/>
              <a:t>Select texts that reflect natural language use and bring content and interest to learning tasks</a:t>
            </a:r>
          </a:p>
          <a:p>
            <a:r>
              <a:rPr lang="en-US" sz="2600" dirty="0" smtClean="0"/>
              <a:t>Oller’s Episode Hypothesis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dirty="0" smtClean="0"/>
              <a:t>Text should be motivating and structured episodically so that it is easy to reproduce, understand, and recall (1983)</a:t>
            </a:r>
          </a:p>
          <a:p>
            <a:r>
              <a:rPr lang="en-US" sz="2600" dirty="0" smtClean="0"/>
              <a:t>Carrell (1984)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dirty="0" smtClean="0"/>
              <a:t>Readers comprehend more easily text that are organized with a problem and solution</a:t>
            </a:r>
          </a:p>
          <a:p>
            <a:r>
              <a:rPr lang="en-US" sz="2600" dirty="0" smtClean="0"/>
              <a:t>Authentic Texts</a:t>
            </a:r>
          </a:p>
          <a:p>
            <a:pPr lvl="2"/>
            <a:r>
              <a:rPr lang="en-US" sz="2600" dirty="0" smtClean="0"/>
              <a:t>produced by members of a language and culture group for members of the same language and culture group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629</TotalTime>
  <Words>716</Words>
  <Application>Microsoft Office PowerPoint</Application>
  <PresentationFormat>On-screen Show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Welcome MAT 2012-2013 Cohort</vt:lpstr>
      <vt:lpstr>Key Points in Chapter Three</vt:lpstr>
      <vt:lpstr>Terms for Organizing Content  and Planning for Instruction</vt:lpstr>
      <vt:lpstr>Contemporary Paradigm  for Instructional Planning</vt:lpstr>
      <vt:lpstr>Brain-based Principles of Learning (Sousa, 2006)</vt:lpstr>
      <vt:lpstr>Bloom’s Taxonomy of Thinking  (1950s, 2001)</vt:lpstr>
      <vt:lpstr>Planning a Lesson </vt:lpstr>
      <vt:lpstr>Input and Feedback </vt:lpstr>
      <vt:lpstr>Authentic Oral &amp; Printed Texts</vt:lpstr>
      <vt:lpstr>Integrating Language &amp; Content</vt:lpstr>
      <vt:lpstr>Integrating Language &amp; Content</vt:lpstr>
      <vt:lpstr>Backward Design Model </vt:lpstr>
      <vt:lpstr>Thematic Unit Planning</vt:lpstr>
      <vt:lpstr>Daily Lesson Plan </vt:lpstr>
    </vt:vector>
  </TitlesOfParts>
  <Company>College of Education &amp; Health Professions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Freddie Bowles</dc:creator>
  <cp:lastModifiedBy>Freddie Bowles</cp:lastModifiedBy>
  <cp:revision>122</cp:revision>
  <dcterms:created xsi:type="dcterms:W3CDTF">2012-07-09T02:21:00Z</dcterms:created>
  <dcterms:modified xsi:type="dcterms:W3CDTF">2013-07-12T13:14:38Z</dcterms:modified>
</cp:coreProperties>
</file>