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71" r:id="rId14"/>
    <p:sldId id="269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2C93E-98C3-457A-92FC-9B3773DE98F1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384BB-EB7F-4A3D-969E-3584547A06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7523C9-DCB0-4DDE-8CB7-E01F2881FB7F}" type="datetimeFigureOut">
              <a:rPr lang="en-US" smtClean="0"/>
              <a:pPr/>
              <a:t>7/24/2012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8458200" cy="14477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rebuchet MS" pitchFamily="34" charset="0"/>
              </a:rPr>
              <a:t>Key Points Chapter </a:t>
            </a:r>
            <a:r>
              <a:rPr lang="en-US" dirty="0" smtClean="0">
                <a:latin typeface="Trebuchet MS" pitchFamily="34" charset="0"/>
              </a:rPr>
              <a:t>Four</a:t>
            </a:r>
            <a:r>
              <a:rPr lang="en-US" dirty="0" smtClean="0">
                <a:latin typeface="Trebuchet MS" pitchFamily="34" charset="0"/>
              </a:rPr>
              <a:t/>
            </a:r>
            <a:br>
              <a:rPr lang="en-US" dirty="0" smtClean="0">
                <a:latin typeface="Trebuchet MS" pitchFamily="34" charset="0"/>
              </a:rPr>
            </a:br>
            <a:r>
              <a:rPr lang="en-US" dirty="0" smtClean="0">
                <a:latin typeface="Trebuchet MS" pitchFamily="34" charset="0"/>
              </a:rPr>
              <a:t>Shrum and Glisan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Special Methods of Instruction I</a:t>
            </a:r>
          </a:p>
          <a:p>
            <a:r>
              <a:rPr lang="en-US" dirty="0" smtClean="0"/>
              <a:t>Summer 2012</a:t>
            </a:r>
          </a:p>
          <a:p>
            <a:r>
              <a:rPr lang="en-US" dirty="0" smtClean="0"/>
              <a:t>GRAD 210</a:t>
            </a:r>
          </a:p>
          <a:p>
            <a:r>
              <a:rPr lang="en-US" dirty="0" smtClean="0"/>
              <a:t>Dr. Bowles, Instructor</a:t>
            </a:r>
            <a:endParaRPr lang="en-US" dirty="0"/>
          </a:p>
        </p:txBody>
      </p:sp>
      <p:pic>
        <p:nvPicPr>
          <p:cNvPr id="1027" name="Picture 3" descr="C:\Documents and Settings\Freddie Bowles.FREDDIEBOWLESLT\Local Settings\Temporary Internet Files\Content.IE5\4D6NH375\MC9003888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4267200"/>
            <a:ext cx="2194865" cy="2206142"/>
          </a:xfrm>
          <a:prstGeom prst="rect">
            <a:avLst/>
          </a:prstGeom>
          <a:noFill/>
        </p:spPr>
      </p:pic>
      <p:pic>
        <p:nvPicPr>
          <p:cNvPr id="1034" name="Picture 10" descr="C:\Documents and Settings\Freddie Bowles.FREDDIEBOWLESLT\Local Settings\Temporary Internet Files\Content.IE5\QE2OB0WH\MP90043733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1" y="228601"/>
            <a:ext cx="2286000" cy="1798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Key Points Chapter Three</a:t>
            </a:r>
            <a:b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dirty="0" smtClean="0"/>
              <a:t>The </a:t>
            </a:r>
            <a:r>
              <a:rPr lang="en-US" dirty="0" smtClean="0"/>
              <a:t>Elementary School Learner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Glisan</a:t>
            </a:r>
            <a:endParaRPr lang="en-US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The mythic stage (4-10)</a:t>
            </a:r>
          </a:p>
          <a:p>
            <a:pPr lvl="2"/>
            <a:r>
              <a:rPr lang="en-US" dirty="0" smtClean="0"/>
              <a:t>Make sense of the world through emotional categories</a:t>
            </a:r>
          </a:p>
          <a:p>
            <a:pPr lvl="2"/>
            <a:r>
              <a:rPr lang="en-US" dirty="0" smtClean="0"/>
              <a:t>Desire to “feel” about what they are learning</a:t>
            </a:r>
          </a:p>
          <a:p>
            <a:pPr lvl="2"/>
            <a:r>
              <a:rPr lang="en-US" dirty="0" smtClean="0"/>
              <a:t>Need for unambiguous meaning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Range from language-focused to content-focused</a:t>
            </a:r>
          </a:p>
          <a:p>
            <a:pPr lvl="1"/>
            <a:r>
              <a:rPr lang="en-US" dirty="0" smtClean="0"/>
              <a:t>Foreign Language in Elementary School (FLES)(traditional term) refers to programs taught 3-5 times per week for 20-60 minutes</a:t>
            </a:r>
          </a:p>
          <a:p>
            <a:pPr lvl="1"/>
            <a:r>
              <a:rPr lang="en-US" dirty="0" smtClean="0"/>
              <a:t>Foreign Language Exploratory Programs (FLEX) introduces middle schoolers to one or several languages and cultures.</a:t>
            </a:r>
          </a:p>
          <a:p>
            <a:pPr lvl="1"/>
            <a:r>
              <a:rPr lang="en-US" dirty="0" smtClean="0"/>
              <a:t>Immersion programs teach academic content in the foreign language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Sheltered instruction (SI)</a:t>
            </a:r>
          </a:p>
          <a:p>
            <a:pPr lvl="1"/>
            <a:r>
              <a:rPr lang="en-US" dirty="0" smtClean="0"/>
              <a:t>Making content comprehensible for </a:t>
            </a:r>
            <a:r>
              <a:rPr lang="en-US" dirty="0" smtClean="0"/>
              <a:t>ELLs</a:t>
            </a:r>
            <a:endParaRPr lang="en-US" dirty="0" smtClean="0"/>
          </a:p>
          <a:p>
            <a:r>
              <a:rPr lang="en-US" dirty="0" smtClean="0"/>
              <a:t>SIOP: </a:t>
            </a:r>
            <a:r>
              <a:rPr lang="en-US" dirty="0" smtClean="0"/>
              <a:t>Sheltered Instruction Observation Protocol</a:t>
            </a:r>
          </a:p>
          <a:p>
            <a:pPr lvl="1"/>
            <a:r>
              <a:rPr lang="en-US" dirty="0" smtClean="0"/>
              <a:t>Guides preparation, instruction, and assessment</a:t>
            </a:r>
          </a:p>
          <a:p>
            <a:r>
              <a:rPr lang="en-US" dirty="0" smtClean="0"/>
              <a:t>SDAIE: Specially Designed Academic Instruction in English</a:t>
            </a:r>
          </a:p>
          <a:p>
            <a:pPr lvl="1"/>
            <a:r>
              <a:rPr lang="en-US" dirty="0" smtClean="0"/>
              <a:t>Focuses on content knowledge specific vocabulary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Dual-language: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/>
              <a:t>Teaches literacy and content in two </a:t>
            </a:r>
            <a:r>
              <a:rPr lang="en-US" dirty="0" smtClean="0"/>
              <a:t>languages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Immersion:</a:t>
            </a:r>
          </a:p>
          <a:p>
            <a:pPr lvl="2"/>
            <a:r>
              <a:rPr lang="en-US" dirty="0" smtClean="0"/>
              <a:t>Total immersion</a:t>
            </a:r>
          </a:p>
          <a:p>
            <a:pPr lvl="2"/>
            <a:r>
              <a:rPr lang="en-US" dirty="0" smtClean="0"/>
              <a:t>Two-way immersion</a:t>
            </a:r>
          </a:p>
          <a:p>
            <a:pPr lvl="2"/>
            <a:r>
              <a:rPr lang="en-US" dirty="0" smtClean="0"/>
              <a:t>Partial </a:t>
            </a:r>
            <a:r>
              <a:rPr lang="en-US" dirty="0" smtClean="0"/>
              <a:t>immersion</a:t>
            </a:r>
          </a:p>
          <a:p>
            <a:r>
              <a:rPr lang="en-US" dirty="0" smtClean="0"/>
              <a:t>Media-based learning:</a:t>
            </a:r>
          </a:p>
          <a:p>
            <a:pPr lvl="1"/>
            <a:r>
              <a:rPr lang="en-US" dirty="0" smtClean="0"/>
              <a:t>Videotape</a:t>
            </a:r>
          </a:p>
          <a:p>
            <a:pPr lvl="1"/>
            <a:r>
              <a:rPr lang="en-US" dirty="0" smtClean="0"/>
              <a:t>CDs</a:t>
            </a:r>
          </a:p>
          <a:p>
            <a:pPr lvl="1"/>
            <a:r>
              <a:rPr lang="en-US" dirty="0" smtClean="0"/>
              <a:t>Computers</a:t>
            </a:r>
          </a:p>
          <a:p>
            <a:r>
              <a:rPr lang="en-US" dirty="0" smtClean="0"/>
              <a:t>Distance learning:</a:t>
            </a:r>
          </a:p>
          <a:p>
            <a:pPr lvl="1">
              <a:buNone/>
            </a:pPr>
            <a:r>
              <a:rPr lang="en-US" dirty="0" smtClean="0"/>
              <a:t>Occurs via interactive television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 for Elementary Learners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4200" dirty="0" smtClean="0">
                <a:solidFill>
                  <a:schemeClr val="tx1"/>
                </a:solidFill>
              </a:rPr>
              <a:t>Plan thematically</a:t>
            </a:r>
          </a:p>
          <a:p>
            <a:pPr lvl="1"/>
            <a:endParaRPr lang="en-US" sz="4200" dirty="0" smtClean="0"/>
          </a:p>
          <a:p>
            <a:pPr lvl="2"/>
            <a:r>
              <a:rPr lang="en-US" sz="4000" dirty="0" smtClean="0"/>
              <a:t>Makes instruction more comprehensible</a:t>
            </a:r>
          </a:p>
          <a:p>
            <a:pPr lvl="2"/>
            <a:r>
              <a:rPr lang="en-US" sz="4000" dirty="0" smtClean="0"/>
              <a:t>Focus on use of language to achieve goal</a:t>
            </a:r>
          </a:p>
          <a:p>
            <a:pPr lvl="2"/>
            <a:r>
              <a:rPr lang="en-US" sz="4000" dirty="0" smtClean="0"/>
              <a:t>Provides a rich context for SBI</a:t>
            </a:r>
          </a:p>
          <a:p>
            <a:pPr lvl="2"/>
            <a:r>
              <a:rPr lang="en-US" sz="4000" dirty="0" smtClean="0"/>
              <a:t>Offers a natural setting for task-based organization and narrative structure</a:t>
            </a:r>
          </a:p>
          <a:p>
            <a:pPr lvl="2"/>
            <a:r>
              <a:rPr lang="en-US" sz="4000" dirty="0" smtClean="0"/>
              <a:t>Involves Ss in real language use in a variety of settings</a:t>
            </a:r>
          </a:p>
          <a:p>
            <a:pPr lvl="2"/>
            <a:r>
              <a:rPr lang="en-US" sz="4000" dirty="0" smtClean="0"/>
              <a:t>Uses complex thinking and sophisticated language use</a:t>
            </a:r>
          </a:p>
          <a:p>
            <a:pPr lvl="2"/>
            <a:r>
              <a:rPr lang="en-US" sz="4000" dirty="0" smtClean="0"/>
              <a:t>Avoids use of isolated exercises</a:t>
            </a:r>
          </a:p>
          <a:p>
            <a:pPr lvl="2"/>
            <a:r>
              <a:rPr lang="en-US" sz="4000" dirty="0" smtClean="0"/>
              <a:t>Connects content, language, and culture goals to a “big idea”</a:t>
            </a:r>
            <a:endParaRPr lang="en-US" sz="4000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nature of subject-content tasks</a:t>
            </a:r>
          </a:p>
          <a:p>
            <a:r>
              <a:rPr lang="en-US" dirty="0" smtClean="0"/>
              <a:t>Consider target language abilities needed</a:t>
            </a:r>
          </a:p>
          <a:p>
            <a:r>
              <a:rPr lang="en-US" dirty="0" smtClean="0"/>
              <a:t>Consider language needed</a:t>
            </a:r>
          </a:p>
          <a:p>
            <a:pPr lvl="1"/>
            <a:r>
              <a:rPr lang="en-US" dirty="0" smtClean="0"/>
              <a:t>Content-obligatory: language needed to teach subject area concepts</a:t>
            </a:r>
          </a:p>
          <a:p>
            <a:pPr lvl="1"/>
            <a:r>
              <a:rPr lang="en-US" dirty="0" smtClean="0"/>
              <a:t>Content-compatible: language integrated into curriculum</a:t>
            </a:r>
          </a:p>
          <a:p>
            <a:r>
              <a:rPr lang="en-US" dirty="0" smtClean="0"/>
              <a:t>Use Cummins’ classification system to support language and content instruction</a:t>
            </a:r>
          </a:p>
          <a:p>
            <a:pPr lvl="1"/>
            <a:r>
              <a:rPr lang="en-US" dirty="0" smtClean="0"/>
              <a:t>Context embedded or reduced?</a:t>
            </a:r>
          </a:p>
          <a:p>
            <a:pPr lvl="1"/>
            <a:r>
              <a:rPr lang="en-US" dirty="0" smtClean="0"/>
              <a:t>Cognitively demanding or not?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student learning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 organizers:</a:t>
            </a:r>
          </a:p>
          <a:p>
            <a:pPr lvl="1"/>
            <a:r>
              <a:rPr lang="en-US" dirty="0" smtClean="0"/>
              <a:t>Semantic maps</a:t>
            </a:r>
          </a:p>
          <a:p>
            <a:pPr lvl="1"/>
            <a:r>
              <a:rPr lang="en-US" dirty="0" smtClean="0"/>
              <a:t>Venn </a:t>
            </a:r>
            <a:r>
              <a:rPr lang="en-US" dirty="0" smtClean="0"/>
              <a:t>diagrams</a:t>
            </a:r>
          </a:p>
          <a:p>
            <a:r>
              <a:rPr lang="en-US" dirty="0" smtClean="0"/>
              <a:t>Vocab acquisition:</a:t>
            </a:r>
          </a:p>
          <a:p>
            <a:pPr lvl="1"/>
            <a:r>
              <a:rPr lang="en-US" dirty="0" smtClean="0"/>
              <a:t>Binding</a:t>
            </a:r>
          </a:p>
          <a:p>
            <a:pPr lvl="1"/>
            <a:r>
              <a:rPr lang="en-US" dirty="0" smtClean="0"/>
              <a:t>TPR</a:t>
            </a:r>
          </a:p>
          <a:p>
            <a:r>
              <a:rPr lang="en-US" dirty="0" smtClean="0"/>
              <a:t>Reading and Writing</a:t>
            </a:r>
          </a:p>
          <a:p>
            <a:pPr lvl="1"/>
            <a:r>
              <a:rPr lang="en-US" dirty="0" smtClean="0"/>
              <a:t>Interpretive listening (Oller)</a:t>
            </a:r>
          </a:p>
          <a:p>
            <a:pPr lvl="1"/>
            <a:r>
              <a:rPr lang="en-US" dirty="0" smtClean="0"/>
              <a:t>Language Experience Approach (presentational)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student </a:t>
            </a:r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Cooperative learning: (interpersonal)</a:t>
            </a:r>
          </a:p>
          <a:p>
            <a:pPr lvl="1"/>
            <a:r>
              <a:rPr lang="en-US" dirty="0" smtClean="0"/>
              <a:t>Use paired interviews</a:t>
            </a:r>
          </a:p>
          <a:p>
            <a:pPr lvl="1"/>
            <a:r>
              <a:rPr lang="en-US" dirty="0" smtClean="0"/>
              <a:t>Information gap activities</a:t>
            </a:r>
          </a:p>
          <a:p>
            <a:pPr lvl="1"/>
            <a:r>
              <a:rPr lang="en-US" dirty="0" smtClean="0"/>
              <a:t>Jigsaw activities</a:t>
            </a:r>
          </a:p>
          <a:p>
            <a:pPr lvl="1"/>
            <a:r>
              <a:rPr lang="en-US" dirty="0" smtClean="0"/>
              <a:t>Surveys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Give students roles</a:t>
            </a:r>
          </a:p>
          <a:p>
            <a:pPr lvl="2"/>
            <a:r>
              <a:rPr lang="en-US" dirty="0" smtClean="0"/>
              <a:t>Encourager</a:t>
            </a:r>
          </a:p>
          <a:p>
            <a:pPr lvl="3">
              <a:buNone/>
            </a:pPr>
            <a:r>
              <a:rPr lang="en-US" dirty="0" smtClean="0"/>
              <a:t>Timekeeper</a:t>
            </a:r>
          </a:p>
          <a:p>
            <a:pPr lvl="3">
              <a:buNone/>
            </a:pPr>
            <a:r>
              <a:rPr lang="en-US" dirty="0" smtClean="0"/>
              <a:t>Recorder</a:t>
            </a:r>
          </a:p>
          <a:p>
            <a:pPr lvl="3">
              <a:buNone/>
            </a:pPr>
            <a:r>
              <a:rPr lang="en-US" dirty="0" smtClean="0"/>
              <a:t>Reporter</a:t>
            </a:r>
          </a:p>
          <a:p>
            <a:pPr lvl="3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student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Presentational speaking</a:t>
            </a:r>
          </a:p>
          <a:p>
            <a:pPr lvl="1"/>
            <a:r>
              <a:rPr lang="en-US" dirty="0" smtClean="0"/>
              <a:t>Skits</a:t>
            </a:r>
          </a:p>
          <a:p>
            <a:pPr lvl="1"/>
            <a:r>
              <a:rPr lang="en-US" dirty="0" smtClean="0"/>
              <a:t>Role play</a:t>
            </a:r>
          </a:p>
          <a:p>
            <a:pPr lvl="1"/>
            <a:r>
              <a:rPr lang="en-US" dirty="0" smtClean="0"/>
              <a:t>Songs</a:t>
            </a:r>
          </a:p>
          <a:p>
            <a:r>
              <a:rPr lang="en-US" dirty="0" smtClean="0"/>
              <a:t>Learning through culture</a:t>
            </a:r>
          </a:p>
          <a:p>
            <a:pPr lvl="1"/>
            <a:r>
              <a:rPr lang="en-US" dirty="0" smtClean="0"/>
              <a:t>Products</a:t>
            </a:r>
          </a:p>
          <a:p>
            <a:pPr lvl="1"/>
            <a:r>
              <a:rPr lang="en-US" dirty="0" smtClean="0"/>
              <a:t>Practices</a:t>
            </a:r>
          </a:p>
          <a:p>
            <a:r>
              <a:rPr lang="en-US" dirty="0" smtClean="0"/>
              <a:t>Contextualized performance assessment</a:t>
            </a:r>
          </a:p>
          <a:p>
            <a:pPr lvl="1"/>
            <a:r>
              <a:rPr lang="en-US" dirty="0" smtClean="0"/>
              <a:t>Suit the characteristics of your learners</a:t>
            </a:r>
          </a:p>
          <a:p>
            <a:pPr lvl="1"/>
            <a:r>
              <a:rPr lang="en-US" dirty="0" smtClean="0"/>
              <a:t>Assess the abilities appropriate for your learners</a:t>
            </a:r>
          </a:p>
          <a:p>
            <a:pPr lvl="1"/>
            <a:r>
              <a:rPr lang="en-US" dirty="0" smtClean="0"/>
              <a:t>Allow learners to show their best performance</a:t>
            </a:r>
          </a:p>
          <a:p>
            <a:pPr lvl="1"/>
            <a:r>
              <a:rPr lang="en-US" dirty="0" smtClean="0"/>
              <a:t>Engage learners intellectually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learn another language early?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</a:t>
            </a:r>
          </a:p>
          <a:p>
            <a:pPr lvl="1"/>
            <a:r>
              <a:rPr lang="en-US" dirty="0" smtClean="0"/>
              <a:t>increased time for learning</a:t>
            </a:r>
          </a:p>
          <a:p>
            <a:pPr lvl="1"/>
            <a:r>
              <a:rPr lang="en-US" dirty="0" smtClean="0"/>
              <a:t>opportunity to attain a functional level of proficiency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Optimal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Critical Period Hypothesis: Lenneberg, 1967</a:t>
            </a:r>
          </a:p>
          <a:p>
            <a:pPr lvl="2"/>
            <a:r>
              <a:rPr lang="en-US" dirty="0" smtClean="0"/>
              <a:t>Between age 2 and puberty</a:t>
            </a:r>
          </a:p>
          <a:p>
            <a:pPr lvl="2"/>
            <a:r>
              <a:rPr lang="en-US" dirty="0" smtClean="0"/>
              <a:t>Acquisition is </a:t>
            </a:r>
            <a:r>
              <a:rPr lang="en-US" dirty="0" smtClean="0"/>
              <a:t>predisposed </a:t>
            </a:r>
            <a:r>
              <a:rPr lang="en-US" dirty="0" smtClean="0"/>
              <a:t>due to brain malleability and unicameral nature of brain</a:t>
            </a:r>
          </a:p>
          <a:p>
            <a:pPr lvl="2"/>
            <a:r>
              <a:rPr lang="en-US" dirty="0" smtClean="0"/>
              <a:t>Associative memory is stronger</a:t>
            </a:r>
          </a:p>
          <a:p>
            <a:pPr lvl="2"/>
            <a:r>
              <a:rPr lang="en-US" dirty="0" smtClean="0"/>
              <a:t>Brain capacity is greater</a:t>
            </a:r>
          </a:p>
          <a:p>
            <a:pPr lvl="2"/>
            <a:r>
              <a:rPr lang="en-US" dirty="0" smtClean="0"/>
              <a:t>Pronunciation and accent are more </a:t>
            </a:r>
            <a:r>
              <a:rPr lang="en-US" dirty="0" smtClean="0"/>
              <a:t>native-like</a:t>
            </a:r>
          </a:p>
          <a:p>
            <a:pPr lvl="2"/>
            <a:r>
              <a:rPr lang="en-US" dirty="0" smtClean="0"/>
              <a:t>Higher level of competence in syntax, morphology, and grammar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Windows of Opportunity Hypothesis: Schacter, 1996</a:t>
            </a:r>
          </a:p>
          <a:p>
            <a:pPr lvl="1"/>
            <a:r>
              <a:rPr lang="en-US" dirty="0" smtClean="0"/>
              <a:t> Syntax/Grammar:  </a:t>
            </a:r>
            <a:endParaRPr lang="en-US" dirty="0" smtClean="0"/>
          </a:p>
          <a:p>
            <a:pPr lvl="2"/>
            <a:r>
              <a:rPr lang="en-US" dirty="0" smtClean="0"/>
              <a:t>accuracy </a:t>
            </a:r>
            <a:r>
              <a:rPr lang="en-US" dirty="0" smtClean="0"/>
              <a:t>acquired up to age </a:t>
            </a:r>
            <a:r>
              <a:rPr lang="en-US" dirty="0" smtClean="0"/>
              <a:t>15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Language Proficiency:</a:t>
            </a:r>
          </a:p>
          <a:p>
            <a:pPr lvl="2"/>
            <a:r>
              <a:rPr lang="en-US" dirty="0" smtClean="0"/>
              <a:t>Younger learners may reach higher levels of functional </a:t>
            </a:r>
            <a:r>
              <a:rPr lang="en-US" dirty="0" smtClean="0"/>
              <a:t>proficiency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Rate of Language Acquisition:</a:t>
            </a:r>
          </a:p>
          <a:p>
            <a:pPr lvl="2"/>
            <a:r>
              <a:rPr lang="en-US" dirty="0" smtClean="0"/>
              <a:t>Adults have great advantage, but may be short-lived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Enhanced ability to engage in problem solving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Earlier reading skills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Higher scores on standardized tests and test of basic skills in English and math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Positively impact reading comprehension and vocab on standardized tests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More openness to other cultures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Increased literacy skills including  guessing, predicting, hypothesizing, and sharing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More positive attitudes to school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Increased beliefs in ability to learn another language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Greater motivation for learning another language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Great self-confidence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		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Elementary School 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Preschool (2-4)</a:t>
            </a:r>
          </a:p>
          <a:p>
            <a:pPr lvl="1"/>
            <a:r>
              <a:rPr lang="en-US" dirty="0" smtClean="0"/>
              <a:t>Absorb languages effortlessly</a:t>
            </a:r>
          </a:p>
          <a:p>
            <a:pPr lvl="1"/>
            <a:r>
              <a:rPr lang="en-US" dirty="0" smtClean="0"/>
              <a:t>Imitate speech sounds well</a:t>
            </a:r>
          </a:p>
          <a:p>
            <a:pPr lvl="1"/>
            <a:r>
              <a:rPr lang="en-US" dirty="0" smtClean="0"/>
              <a:t>Self-centered</a:t>
            </a:r>
          </a:p>
          <a:p>
            <a:pPr lvl="1"/>
            <a:r>
              <a:rPr lang="en-US" dirty="0" smtClean="0"/>
              <a:t>Short attention span</a:t>
            </a:r>
          </a:p>
          <a:p>
            <a:pPr lvl="1"/>
            <a:r>
              <a:rPr lang="en-US" dirty="0" smtClean="0"/>
              <a:t>Need concrete experiences</a:t>
            </a:r>
            <a:r>
              <a:rPr lang="en-US" dirty="0"/>
              <a:t> </a:t>
            </a:r>
            <a:r>
              <a:rPr lang="en-US" dirty="0" smtClean="0"/>
              <a:t>and large motor skill activities</a:t>
            </a:r>
          </a:p>
          <a:p>
            <a:pPr lvl="1"/>
            <a:r>
              <a:rPr lang="en-US" dirty="0" smtClean="0"/>
              <a:t>Benefit from tongue twisters and rhymes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Elementary School 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(5-7)</a:t>
            </a:r>
          </a:p>
          <a:p>
            <a:pPr lvl="1"/>
            <a:r>
              <a:rPr lang="en-US" dirty="0" smtClean="0"/>
              <a:t>Concrete experiences</a:t>
            </a:r>
          </a:p>
          <a:p>
            <a:pPr lvl="1"/>
            <a:r>
              <a:rPr lang="en-US" dirty="0" smtClean="0"/>
              <a:t>Immediate goals</a:t>
            </a:r>
          </a:p>
          <a:p>
            <a:pPr lvl="1"/>
            <a:r>
              <a:rPr lang="en-US" dirty="0" smtClean="0"/>
              <a:t>Imaginative stories and dramatic play</a:t>
            </a:r>
          </a:p>
          <a:p>
            <a:pPr lvl="1"/>
            <a:r>
              <a:rPr lang="en-US" dirty="0" smtClean="0"/>
              <a:t>Learn through oral language</a:t>
            </a:r>
          </a:p>
          <a:p>
            <a:pPr lvl="1"/>
            <a:r>
              <a:rPr lang="en-US" dirty="0" smtClean="0"/>
              <a:t>Short attention span</a:t>
            </a:r>
          </a:p>
          <a:p>
            <a:pPr lvl="1"/>
            <a:r>
              <a:rPr lang="en-US" dirty="0" smtClean="0"/>
              <a:t>Need structure and routines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Elementary School 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Intermediate students (8-10)</a:t>
            </a:r>
          </a:p>
          <a:p>
            <a:pPr lvl="2"/>
            <a:r>
              <a:rPr lang="en-US" dirty="0" smtClean="0"/>
              <a:t>Open to people of other cultures</a:t>
            </a:r>
          </a:p>
          <a:p>
            <a:pPr lvl="2"/>
            <a:r>
              <a:rPr lang="en-US" dirty="0" smtClean="0"/>
              <a:t>Benefit from global emphasis</a:t>
            </a:r>
          </a:p>
          <a:p>
            <a:pPr lvl="2"/>
            <a:r>
              <a:rPr lang="en-US" dirty="0" smtClean="0"/>
              <a:t>Understand cause and effect</a:t>
            </a:r>
          </a:p>
          <a:p>
            <a:pPr lvl="2"/>
            <a:r>
              <a:rPr lang="en-US" dirty="0" smtClean="0"/>
              <a:t>Work well in groups</a:t>
            </a:r>
          </a:p>
          <a:p>
            <a:pPr lvl="2"/>
            <a:r>
              <a:rPr lang="en-US" dirty="0" smtClean="0"/>
              <a:t>Learn well from binary opposites</a:t>
            </a:r>
          </a:p>
          <a:p>
            <a:pPr lvl="2"/>
            <a:r>
              <a:rPr lang="en-US" dirty="0" smtClean="0"/>
              <a:t>Enjoy peer editing and scoring activities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Elementary School Learner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Early adolescent (11-14)</a:t>
            </a:r>
          </a:p>
          <a:p>
            <a:pPr lvl="2"/>
            <a:r>
              <a:rPr lang="en-US" dirty="0" smtClean="0"/>
              <a:t>Most dramatic developmental changes</a:t>
            </a:r>
          </a:p>
          <a:p>
            <a:pPr lvl="2"/>
            <a:r>
              <a:rPr lang="en-US" dirty="0" smtClean="0"/>
              <a:t>Need to assert independence</a:t>
            </a:r>
          </a:p>
          <a:p>
            <a:pPr lvl="2"/>
            <a:r>
              <a:rPr lang="en-US" dirty="0" smtClean="0"/>
              <a:t>Need to develop own self-image</a:t>
            </a:r>
          </a:p>
          <a:p>
            <a:pPr lvl="2"/>
            <a:r>
              <a:rPr lang="en-US" dirty="0" smtClean="0"/>
              <a:t>Need to be a part of a peer group</a:t>
            </a:r>
          </a:p>
          <a:p>
            <a:pPr lvl="2"/>
            <a:r>
              <a:rPr lang="en-US" dirty="0" smtClean="0"/>
              <a:t>Benefit from positive relationships and self-image</a:t>
            </a:r>
          </a:p>
          <a:p>
            <a:pPr lvl="2"/>
            <a:r>
              <a:rPr lang="en-US" dirty="0" smtClean="0"/>
              <a:t>Like to engage with subjects of interest to themselves</a:t>
            </a:r>
          </a:p>
          <a:p>
            <a:pPr lvl="2"/>
            <a:r>
              <a:rPr lang="en-US" dirty="0" smtClean="0"/>
              <a:t>Like content-based units</a:t>
            </a:r>
          </a:p>
          <a:p>
            <a:pPr lvl="2"/>
            <a:r>
              <a:rPr lang="en-US" dirty="0" smtClean="0"/>
              <a:t>Enjoy learning experiences with a strong affective component</a:t>
            </a:r>
            <a:endParaRPr lang="en-US" dirty="0" smtClean="0"/>
          </a:p>
          <a:p>
            <a:pPr lvl="1"/>
            <a:r>
              <a:rPr lang="en-US" dirty="0" smtClean="0"/>
              <a:t>	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739</Words>
  <Application>Microsoft Office PowerPoint</Application>
  <PresentationFormat>On-screen Show (4:3)</PresentationFormat>
  <Paragraphs>162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Urban</vt:lpstr>
      <vt:lpstr>Key Points Chapter Four Shrum and Glisan</vt:lpstr>
      <vt:lpstr>Why learn another language early?</vt:lpstr>
      <vt:lpstr>Optimal Age</vt:lpstr>
      <vt:lpstr>Optimal Age</vt:lpstr>
      <vt:lpstr>Benefits</vt:lpstr>
      <vt:lpstr>The Elementary School Learner</vt:lpstr>
      <vt:lpstr>The Elementary School Learner</vt:lpstr>
      <vt:lpstr>The Elementary School Learner</vt:lpstr>
      <vt:lpstr>The Elementary School Learner </vt:lpstr>
      <vt:lpstr>Key Points Chapter Three The Elementary School Learner Glisan</vt:lpstr>
      <vt:lpstr>Program Models</vt:lpstr>
      <vt:lpstr>Program Models</vt:lpstr>
      <vt:lpstr>Program Models</vt:lpstr>
      <vt:lpstr>Strategies for Elementary Learners</vt:lpstr>
      <vt:lpstr>Content-based instruction</vt:lpstr>
      <vt:lpstr>Support for student learning </vt:lpstr>
      <vt:lpstr>Support for student learning</vt:lpstr>
      <vt:lpstr>Support for student learning</vt:lpstr>
    </vt:vector>
  </TitlesOfParts>
  <Company>College of Education &amp; Health Professions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Freddie Bowles</cp:lastModifiedBy>
  <cp:revision>151</cp:revision>
  <dcterms:created xsi:type="dcterms:W3CDTF">2012-07-09T02:21:00Z</dcterms:created>
  <dcterms:modified xsi:type="dcterms:W3CDTF">2012-07-24T20:33:17Z</dcterms:modified>
</cp:coreProperties>
</file>