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AB80D23-188C-49CE-87A5-13878E12B03D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D9CB2F-C420-40ED-AFD7-D0DBEA6946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D23-188C-49CE-87A5-13878E12B03D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CB2F-C420-40ED-AFD7-D0DBEA694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D23-188C-49CE-87A5-13878E12B03D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CB2F-C420-40ED-AFD7-D0DBEA694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D23-188C-49CE-87A5-13878E12B03D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CB2F-C420-40ED-AFD7-D0DBEA694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D23-188C-49CE-87A5-13878E12B03D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CB2F-C420-40ED-AFD7-D0DBEA694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D23-188C-49CE-87A5-13878E12B03D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CB2F-C420-40ED-AFD7-D0DBEA6946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D23-188C-49CE-87A5-13878E12B03D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CB2F-C420-40ED-AFD7-D0DBEA694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D23-188C-49CE-87A5-13878E12B03D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CB2F-C420-40ED-AFD7-D0DBEA694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D23-188C-49CE-87A5-13878E12B03D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CB2F-C420-40ED-AFD7-D0DBEA694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D23-188C-49CE-87A5-13878E12B03D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CB2F-C420-40ED-AFD7-D0DBEA6946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D23-188C-49CE-87A5-13878E12B03D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9CB2F-C420-40ED-AFD7-D0DBEA6946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AB80D23-188C-49CE-87A5-13878E12B03D}" type="datetimeFigureOut">
              <a:rPr lang="en-US" smtClean="0"/>
              <a:t>1/24/2014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FD9CB2F-C420-40ED-AFD7-D0DBEA69462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te.org/docs/pdfs/nets-s-standards.pdf?sfvrsn=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362200"/>
            <a:ext cx="3313355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CIED 5262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3124200"/>
            <a:ext cx="3309803" cy="28194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Using Technology to Contextualize and Integrate Language Instruction</a:t>
            </a:r>
          </a:p>
          <a:p>
            <a:pPr algn="ctr"/>
            <a:r>
              <a:rPr lang="en-US" sz="1400" b="1" dirty="0" smtClean="0"/>
              <a:t>Shrum &amp; Glisan, Teacher’s Handbook, Chapter 12, 2010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04278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More Acronyms!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23652"/>
            <a:ext cx="7924800" cy="3508977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ICT: </a:t>
            </a:r>
            <a:r>
              <a:rPr lang="en-US" sz="2000" b="1" dirty="0" smtClean="0"/>
              <a:t>Information Communication Technology Technologies</a:t>
            </a:r>
            <a:endParaRPr lang="en-US" sz="2000" dirty="0"/>
          </a:p>
          <a:p>
            <a:pPr marL="68580" indent="0">
              <a:buNone/>
            </a:pPr>
            <a:r>
              <a:rPr lang="en-US" dirty="0" smtClean="0"/>
              <a:t>that assist in sharing information for purposes of communication, particularly relevant to language learning (cell phones, IM services, podcasts, YouTube, blogs, wikis, etc.)</a:t>
            </a:r>
          </a:p>
          <a:p>
            <a:r>
              <a:rPr lang="en-US" b="1" dirty="0" smtClean="0"/>
              <a:t>CAALL</a:t>
            </a:r>
            <a:r>
              <a:rPr lang="en-US" dirty="0" smtClean="0"/>
              <a:t>: </a:t>
            </a:r>
            <a:r>
              <a:rPr lang="en-US" sz="1800" b="1" dirty="0" smtClean="0"/>
              <a:t>Computer-Assisted Autonomous Language Learning</a:t>
            </a:r>
          </a:p>
          <a:p>
            <a:pPr marL="68580" indent="0">
              <a:buNone/>
            </a:pPr>
            <a:r>
              <a:rPr lang="en-US" dirty="0" smtClean="0"/>
              <a:t>Settings where students work with technology on their own—	not in class, but related to a learning task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441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More Acronymns!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338508" cy="3508977"/>
          </a:xfrm>
        </p:spPr>
        <p:txBody>
          <a:bodyPr/>
          <a:lstStyle/>
          <a:p>
            <a:pPr marL="68580" indent="0">
              <a:buNone/>
            </a:pPr>
            <a:r>
              <a:rPr lang="en-US" b="1" dirty="0" smtClean="0"/>
              <a:t>CALL:  Computer-Assisted Language Learning</a:t>
            </a:r>
          </a:p>
          <a:p>
            <a:pPr marL="68580" indent="0">
              <a:buNone/>
            </a:pPr>
            <a:r>
              <a:rPr lang="en-US" dirty="0" smtClean="0"/>
              <a:t>The application of computers in teaching and learning languages.</a:t>
            </a:r>
          </a:p>
          <a:p>
            <a:pPr marL="68580" indent="0">
              <a:buNone/>
            </a:pPr>
            <a:r>
              <a:rPr lang="en-US" b="1" dirty="0" smtClean="0"/>
              <a:t>TELL: Technology-Enhanced Language Learning</a:t>
            </a:r>
          </a:p>
          <a:p>
            <a:pPr marL="68580" indent="0">
              <a:buNone/>
            </a:pPr>
            <a:r>
              <a:rPr lang="en-US" dirty="0" smtClean="0"/>
              <a:t>All uses of technology in language education.</a:t>
            </a:r>
          </a:p>
          <a:p>
            <a:pPr marL="68580" indent="0">
              <a:buNone/>
            </a:pPr>
            <a:r>
              <a:rPr lang="en-US" b="1" dirty="0" smtClean="0"/>
              <a:t>CMC:  Computer-Mediated Communication</a:t>
            </a:r>
          </a:p>
          <a:p>
            <a:pPr marL="68580" indent="0">
              <a:buNone/>
            </a:pPr>
            <a:r>
              <a:rPr lang="en-US" dirty="0" smtClean="0"/>
              <a:t>Applications involving a computer.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104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 on TELL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b="1" dirty="0" smtClean="0"/>
              <a:t>Acquiring language:</a:t>
            </a:r>
          </a:p>
          <a:p>
            <a:r>
              <a:rPr lang="en-US" dirty="0" smtClean="0"/>
              <a:t>Facilitates vocab acquisition</a:t>
            </a:r>
          </a:p>
          <a:p>
            <a:r>
              <a:rPr lang="en-US" dirty="0" smtClean="0"/>
              <a:t>Supports input-rich activities through reading assistant software, integrated video, and the Internet</a:t>
            </a:r>
          </a:p>
          <a:p>
            <a:r>
              <a:rPr lang="en-US" dirty="0" smtClean="0"/>
              <a:t>Provides intelligent C-M feedback</a:t>
            </a:r>
          </a:p>
          <a:p>
            <a:r>
              <a:rPr lang="en-US" dirty="0" smtClean="0"/>
              <a:t>Facilitates writing through writing assistance software, e-mail, and chat rooms</a:t>
            </a:r>
          </a:p>
          <a:p>
            <a:r>
              <a:rPr lang="en-US" dirty="0" smtClean="0"/>
              <a:t>Facilitates exploration of authentic language use through e-mail or Internet</a:t>
            </a:r>
          </a:p>
          <a:p>
            <a:r>
              <a:rPr lang="en-US" dirty="0" smtClean="0"/>
              <a:t>Enhances student 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0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on TELL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000948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en-US" b="1" dirty="0" smtClean="0"/>
              <a:t>Questions to ask when you weave technology into your lessons:</a:t>
            </a:r>
          </a:p>
          <a:p>
            <a:r>
              <a:rPr lang="en-US" dirty="0" smtClean="0"/>
              <a:t>Does it help Ss learn language aspects in meaningful contexts?</a:t>
            </a:r>
          </a:p>
          <a:p>
            <a:r>
              <a:rPr lang="en-US" dirty="0" smtClean="0"/>
              <a:t>What can my Ss do in each of the five SFLL goal areas?</a:t>
            </a:r>
          </a:p>
          <a:p>
            <a:r>
              <a:rPr lang="en-US" dirty="0" smtClean="0"/>
              <a:t>How does the technology tool connect to the five standards?</a:t>
            </a:r>
          </a:p>
          <a:p>
            <a:r>
              <a:rPr lang="en-US" dirty="0" smtClean="0"/>
              <a:t>What processes will learners use with this tool?</a:t>
            </a:r>
          </a:p>
          <a:p>
            <a:r>
              <a:rPr lang="en-US" dirty="0" smtClean="0"/>
              <a:t>Cost of tool and planning time?</a:t>
            </a:r>
          </a:p>
          <a:p>
            <a:r>
              <a:rPr lang="en-US" dirty="0" smtClean="0"/>
              <a:t>What are some alternative resources in the area?</a:t>
            </a:r>
          </a:p>
          <a:p>
            <a:r>
              <a:rPr lang="en-US" dirty="0" smtClean="0"/>
              <a:t>Is this the best way to accomplish my goals and objectives?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75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uses technology?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Digital Natives—”Native Speakers” of technology</a:t>
            </a:r>
          </a:p>
          <a:p>
            <a:endParaRPr lang="en-US" sz="3600" dirty="0"/>
          </a:p>
          <a:p>
            <a:r>
              <a:rPr lang="en-US" sz="3600" dirty="0" smtClean="0"/>
              <a:t>Digital Immigrants—”Non-Native” Techno Speakers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6701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011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Digital Natives Have Spent…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0"/>
            <a:ext cx="6777317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5-10,000 hours viewing video games</a:t>
            </a:r>
          </a:p>
          <a:p>
            <a:r>
              <a:rPr lang="en-US" dirty="0" smtClean="0"/>
              <a:t>10,000 hours on cell phones</a:t>
            </a:r>
          </a:p>
          <a:p>
            <a:r>
              <a:rPr lang="en-US" dirty="0" smtClean="0"/>
              <a:t>20,000 hours watching TV</a:t>
            </a:r>
          </a:p>
          <a:p>
            <a:pPr lvl="1"/>
            <a:r>
              <a:rPr lang="en-US" dirty="0" smtClean="0"/>
              <a:t>Only 5,000 hours reading a book</a:t>
            </a:r>
          </a:p>
          <a:p>
            <a:endParaRPr lang="en-US" dirty="0"/>
          </a:p>
          <a:p>
            <a:pPr marL="68580" indent="0">
              <a:buNone/>
            </a:pPr>
            <a:r>
              <a:rPr lang="en-US" dirty="0" smtClean="0"/>
              <a:t>Digital Natives Have Sent</a:t>
            </a:r>
          </a:p>
          <a:p>
            <a:r>
              <a:rPr lang="en-US" dirty="0" smtClean="0"/>
              <a:t>250,00 E-mails </a:t>
            </a:r>
          </a:p>
          <a:p>
            <a:pPr marL="68580" indent="0">
              <a:buNone/>
            </a:pPr>
            <a:r>
              <a:rPr lang="en-US" dirty="0" smtClean="0"/>
              <a:t>And watched</a:t>
            </a:r>
          </a:p>
          <a:p>
            <a:r>
              <a:rPr lang="en-US" dirty="0" smtClean="0"/>
              <a:t>500,000 commercials</a:t>
            </a:r>
          </a:p>
          <a:p>
            <a:pPr marL="6858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691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Lankshear &amp; Knobel (2006)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854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Define new literacies from a sociocultural stance as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“socially recognized ways of generating, communicating, and negotiating meaningful content through the medium of encoded text within contexts of participation in Discourses” with others (p. 64).</a:t>
            </a:r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0644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New Literacies Are…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68580" indent="0">
              <a:buNone/>
            </a:pPr>
            <a:r>
              <a:rPr lang="en-US" sz="3200" dirty="0" smtClean="0"/>
              <a:t>Encoded text that can be retrieved, worked with, and made independently of the person and context of their origins (Knobel &amp; Lankshear, 2007).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630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New Literacies Skills Include…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key information on busy pages</a:t>
            </a:r>
          </a:p>
          <a:p>
            <a:r>
              <a:rPr lang="en-US" dirty="0" smtClean="0"/>
              <a:t>Knowing how to navigate among Web sites</a:t>
            </a:r>
          </a:p>
          <a:p>
            <a:r>
              <a:rPr lang="en-US" dirty="0" smtClean="0"/>
              <a:t>Validating information</a:t>
            </a:r>
          </a:p>
          <a:p>
            <a:r>
              <a:rPr lang="en-US" dirty="0" smtClean="0"/>
              <a:t>Selecting and contributing to a blog</a:t>
            </a:r>
          </a:p>
          <a:p>
            <a:r>
              <a:rPr lang="en-US" dirty="0" smtClean="0"/>
              <a:t>Authoring a definition on Wikipedia</a:t>
            </a:r>
          </a:p>
          <a:p>
            <a:r>
              <a:rPr lang="en-US" dirty="0" smtClean="0"/>
              <a:t>Remixing music and video with voice to create new meanings</a:t>
            </a:r>
          </a:p>
        </p:txBody>
      </p:sp>
    </p:spTree>
    <p:extLst>
      <p:ext uri="{BB962C8B-B14F-4D97-AF65-F5344CB8AC3E}">
        <p14:creationId xmlns:p14="http://schemas.microsoft.com/office/powerpoint/2010/main" val="410870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Better and effective use of class time</a:t>
            </a:r>
          </a:p>
          <a:p>
            <a:endParaRPr lang="en-US" sz="3200" dirty="0"/>
          </a:p>
          <a:p>
            <a:r>
              <a:rPr lang="en-US" sz="3200" dirty="0" smtClean="0"/>
              <a:t>Individualized learning</a:t>
            </a:r>
          </a:p>
          <a:p>
            <a:endParaRPr lang="en-US" sz="3200" dirty="0"/>
          </a:p>
          <a:p>
            <a:r>
              <a:rPr lang="en-US" sz="3200" dirty="0" smtClean="0"/>
              <a:t>Empowerment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9931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b="1" dirty="0" smtClean="0"/>
              <a:t>Connection to Goals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Provides interesting and unique ways to connect language learners (LLs) to the TL and culture</a:t>
            </a:r>
          </a:p>
          <a:p>
            <a:r>
              <a:rPr lang="en-US" dirty="0" smtClean="0"/>
              <a:t>Builds communities of LLs around the world</a:t>
            </a:r>
          </a:p>
          <a:p>
            <a:r>
              <a:rPr lang="en-US" dirty="0" smtClean="0"/>
              <a:t>Enables LLs to establish interaction with peers who are learning the language and experts and native speakers </a:t>
            </a:r>
          </a:p>
          <a:p>
            <a:r>
              <a:rPr lang="en-US" dirty="0" smtClean="0"/>
              <a:t>Helps improve motivation and enthusiasm</a:t>
            </a:r>
          </a:p>
          <a:p>
            <a:r>
              <a:rPr lang="en-US" dirty="0" smtClean="0"/>
              <a:t>Brings the world into contact with the learner, transforming the classroom into a learner-centered one (Maxwell, 1998).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361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Connections to Standards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dirty="0"/>
              <a:t>International Society for Technology in </a:t>
            </a:r>
            <a:r>
              <a:rPr lang="en-US" dirty="0" smtClean="0"/>
              <a:t>Education:  Student Standards</a:t>
            </a:r>
            <a:endParaRPr lang="en-US" dirty="0">
              <a:hlinkClick r:id="rId2"/>
            </a:endParaRPr>
          </a:p>
          <a:p>
            <a:pPr marL="6858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www.iste.org/docs/pdfs/nets-s-standards.pdf?sfvrsn=2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/>
              <a:t>International Society for Technology in Education:  </a:t>
            </a:r>
            <a:r>
              <a:rPr lang="en-US" dirty="0" smtClean="0"/>
              <a:t>Teacher Standards</a:t>
            </a:r>
          </a:p>
          <a:p>
            <a:pPr marL="68580" indent="0">
              <a:buNone/>
            </a:pPr>
            <a:r>
              <a:rPr lang="en-US" dirty="0">
                <a:hlinkClick r:id="rId2"/>
              </a:rPr>
              <a:t>http://www.iste.org/docs/pdfs/nets-t-standards.pdf?sfvrsn=2</a:t>
            </a:r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6565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208</TotalTime>
  <Words>539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Austin</vt:lpstr>
      <vt:lpstr>CIED 5262</vt:lpstr>
      <vt:lpstr>Who uses technology?</vt:lpstr>
      <vt:lpstr>Digital Natives Have Spent…</vt:lpstr>
      <vt:lpstr>Lankshear &amp; Knobel (2006)</vt:lpstr>
      <vt:lpstr>New Literacies Are…</vt:lpstr>
      <vt:lpstr>New Literacies Skills Include…</vt:lpstr>
      <vt:lpstr>Benefits</vt:lpstr>
      <vt:lpstr>Connection to Goals</vt:lpstr>
      <vt:lpstr>Connections to Standards</vt:lpstr>
      <vt:lpstr>More Acronyms!</vt:lpstr>
      <vt:lpstr>More Acronymns!</vt:lpstr>
      <vt:lpstr>Research on TELL</vt:lpstr>
      <vt:lpstr>Research on TELL</vt:lpstr>
    </vt:vector>
  </TitlesOfParts>
  <Company>University of Arkansas - COEHP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CIED 5262</dc:title>
  <dc:creator>Freddie Bowles</dc:creator>
  <cp:lastModifiedBy>Freddie Bowles</cp:lastModifiedBy>
  <cp:revision>9</cp:revision>
  <dcterms:created xsi:type="dcterms:W3CDTF">2014-01-24T00:14:24Z</dcterms:created>
  <dcterms:modified xsi:type="dcterms:W3CDTF">2014-01-24T19:22:53Z</dcterms:modified>
</cp:coreProperties>
</file>