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49" y="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4E6BB27-1D99-4962-BEDC-975523D833DE}" type="datetimeFigureOut">
              <a:rPr lang="en-US" smtClean="0"/>
              <a:pPr/>
              <a:t>9/25/2014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0E0DCA60-65DC-4C24-9D2D-0AFCD786D98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BB27-1D99-4962-BEDC-975523D833DE}" type="datetimeFigureOut">
              <a:rPr lang="en-US" smtClean="0"/>
              <a:pPr/>
              <a:t>9/25/2014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DCA60-65DC-4C24-9D2D-0AFCD786D98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BB27-1D99-4962-BEDC-975523D833DE}" type="datetimeFigureOut">
              <a:rPr lang="en-US" smtClean="0"/>
              <a:pPr/>
              <a:t>9/25/2014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DCA60-65DC-4C24-9D2D-0AFCD786D98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BB27-1D99-4962-BEDC-975523D833DE}" type="datetimeFigureOut">
              <a:rPr lang="en-US" smtClean="0"/>
              <a:pPr/>
              <a:t>9/25/2014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DCA60-65DC-4C24-9D2D-0AFCD786D98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BB27-1D99-4962-BEDC-975523D833DE}" type="datetimeFigureOut">
              <a:rPr lang="en-US" smtClean="0"/>
              <a:pPr/>
              <a:t>9/25/2014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DCA60-65DC-4C24-9D2D-0AFCD786D98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BB27-1D99-4962-BEDC-975523D833DE}" type="datetimeFigureOut">
              <a:rPr lang="en-US" smtClean="0"/>
              <a:pPr/>
              <a:t>9/25/2014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DCA60-65DC-4C24-9D2D-0AFCD786D98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BB27-1D99-4962-BEDC-975523D833DE}" type="datetimeFigureOut">
              <a:rPr lang="en-US" smtClean="0"/>
              <a:pPr/>
              <a:t>9/25/2014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DCA60-65DC-4C24-9D2D-0AFCD786D98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BB27-1D99-4962-BEDC-975523D833DE}" type="datetimeFigureOut">
              <a:rPr lang="en-US" smtClean="0"/>
              <a:pPr/>
              <a:t>9/25/2014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DCA60-65DC-4C24-9D2D-0AFCD786D98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BB27-1D99-4962-BEDC-975523D833DE}" type="datetimeFigureOut">
              <a:rPr lang="en-US" smtClean="0"/>
              <a:pPr/>
              <a:t>9/25/2014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DCA60-65DC-4C24-9D2D-0AFCD786D98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54E6BB27-1D99-4962-BEDC-975523D833DE}" type="datetimeFigureOut">
              <a:rPr lang="en-US" smtClean="0"/>
              <a:pPr/>
              <a:t>9/25/2014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0E0DCA60-65DC-4C24-9D2D-0AFCD786D98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54E6BB27-1D99-4962-BEDC-975523D833DE}" type="datetimeFigureOut">
              <a:rPr lang="en-US" smtClean="0"/>
              <a:pPr/>
              <a:t>9/25/2014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0E0DCA60-65DC-4C24-9D2D-0AFCD786D98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4E6BB27-1D99-4962-BEDC-975523D833DE}" type="datetimeFigureOut">
              <a:rPr lang="en-US" smtClean="0"/>
              <a:pPr/>
              <a:t>9/25/2014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E0DCA60-65DC-4C24-9D2D-0AFCD786D98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fbowles@uark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295400"/>
            <a:ext cx="6781799" cy="2327625"/>
          </a:xfrm>
        </p:spPr>
        <p:txBody>
          <a:bodyPr>
            <a:normAutofit/>
          </a:bodyPr>
          <a:lstStyle/>
          <a:p>
            <a:r>
              <a:rPr lang="en-US" dirty="0" smtClean="0"/>
              <a:t>CIED 5543</a:t>
            </a:r>
            <a:br>
              <a:rPr lang="en-US" dirty="0" smtClean="0"/>
            </a:br>
            <a:r>
              <a:rPr lang="en-US" dirty="0" smtClean="0"/>
              <a:t>Structures of </a:t>
            </a:r>
            <a:br>
              <a:rPr lang="en-US" dirty="0" smtClean="0"/>
            </a:br>
            <a:r>
              <a:rPr lang="en-US" dirty="0" smtClean="0"/>
              <a:t>American English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Dr. Freddie Bowles</a:t>
            </a:r>
          </a:p>
          <a:p>
            <a:r>
              <a:rPr lang="en-US" dirty="0" smtClean="0">
                <a:hlinkClick r:id="rId2"/>
              </a:rPr>
              <a:t>fbowles@uark.edu</a:t>
            </a:r>
            <a:endParaRPr lang="en-US" dirty="0" smtClean="0"/>
          </a:p>
          <a:p>
            <a:r>
              <a:rPr lang="en-US" dirty="0" smtClean="0"/>
              <a:t>479-575-3035</a:t>
            </a:r>
          </a:p>
          <a:p>
            <a:r>
              <a:rPr lang="en-US" dirty="0" smtClean="0"/>
              <a:t>Peabody Hall 312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535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6302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Matching Answers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447800" y="1676400"/>
          <a:ext cx="6196014" cy="3977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  <a:gridCol w="2233614"/>
              </a:tblGrid>
              <a:tr h="1173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A lexical aspect of a verb indicating a state rather than an action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Stative Verbs</a:t>
                      </a:r>
                    </a:p>
                  </a:txBody>
                  <a:tcPr marL="68580" marR="68580" marT="0" marB="0"/>
                </a:tc>
              </a:tr>
              <a:tr h="1173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Verbal structures consisting of a verb plus one or two other elements that functions as a single unit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Phrasal Verbs</a:t>
                      </a:r>
                    </a:p>
                  </a:txBody>
                  <a:tcPr marL="68580" marR="68580" marT="0" marB="0"/>
                </a:tc>
              </a:tr>
              <a:tr h="11731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The term used when two independent clauses are joined together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Coordinate Sentence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7064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Matching Answers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42999" y="1676399"/>
          <a:ext cx="6781800" cy="3785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0900"/>
                <a:gridCol w="3390900"/>
              </a:tblGrid>
              <a:tr h="12368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A type of subordinate clause introduced by a relative pronoun 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Calibri"/>
                          <a:cs typeface="Times New Roman"/>
                        </a:rPr>
                        <a:t>Relative Clause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4610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A type of subordinate clause providing information to complete the meaning of the verb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Complement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817582"/>
            <a:ext cx="7145868" cy="1202485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Chapter Three: Teaching Grammar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i="1" dirty="0" smtClean="0"/>
              <a:t>Why teach grammar to adults?</a:t>
            </a:r>
          </a:p>
          <a:p>
            <a:r>
              <a:rPr lang="en-US" dirty="0" smtClean="0"/>
              <a:t>L2 learning is fundamentally different from L1 learning.</a:t>
            </a:r>
          </a:p>
          <a:p>
            <a:pPr lvl="1"/>
            <a:r>
              <a:rPr lang="en-US" dirty="0" smtClean="0"/>
              <a:t>Language learning is time sensitive and vanishes as Ls reach adulthood.</a:t>
            </a:r>
          </a:p>
          <a:p>
            <a:pPr lvl="1"/>
            <a:r>
              <a:rPr lang="en-US" dirty="0" smtClean="0"/>
              <a:t>L2 acquisition has varying degrees of success.</a:t>
            </a:r>
          </a:p>
          <a:p>
            <a:pPr lvl="1"/>
            <a:r>
              <a:rPr lang="en-US" dirty="0" smtClean="0"/>
              <a:t>L2 learners experience stabilized grammar.</a:t>
            </a:r>
          </a:p>
          <a:p>
            <a:pPr lvl="1"/>
            <a:r>
              <a:rPr lang="en-US" dirty="0" smtClean="0"/>
              <a:t>L2 success is influenced by affective factors.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 teach or not </a:t>
            </a:r>
            <a:br>
              <a:rPr lang="en-US" dirty="0" smtClean="0"/>
            </a:br>
            <a:r>
              <a:rPr lang="en-US" dirty="0" smtClean="0"/>
              <a:t>to teach grammar?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19257"/>
            <a:ext cx="6858000" cy="3603812"/>
          </a:xfrm>
        </p:spPr>
        <p:txBody>
          <a:bodyPr/>
          <a:lstStyle/>
          <a:p>
            <a:r>
              <a:rPr lang="en-US" dirty="0" smtClean="0"/>
              <a:t>NOT!—Krashen (1970s) Input Hypothesis</a:t>
            </a:r>
          </a:p>
          <a:p>
            <a:pPr lvl="1"/>
            <a:r>
              <a:rPr lang="en-US" dirty="0" smtClean="0"/>
              <a:t>Acquisition comes from comprehensible input (the Natural Approach—Krashen &amp; Terrell, 1983)</a:t>
            </a:r>
          </a:p>
          <a:p>
            <a:pPr lvl="1"/>
            <a:r>
              <a:rPr lang="en-US" dirty="0" smtClean="0"/>
              <a:t>No empirical research to support </a:t>
            </a:r>
            <a:r>
              <a:rPr lang="en-US" dirty="0" err="1" smtClean="0"/>
              <a:t>Krashen’s</a:t>
            </a:r>
            <a:r>
              <a:rPr lang="en-US" dirty="0" smtClean="0"/>
              <a:t> theory</a:t>
            </a:r>
          </a:p>
          <a:p>
            <a:endParaRPr lang="en-US" dirty="0" smtClean="0"/>
          </a:p>
          <a:p>
            <a:r>
              <a:rPr lang="en-US" dirty="0" smtClean="0"/>
              <a:t>Yes!—Empirical studies to support grammar instruction including production of past tense forms, relative clauses, accuracy, effect of oral and written tasks, for example.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teach grammar?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Explicit vs. Implicit</a:t>
            </a:r>
          </a:p>
          <a:p>
            <a:pPr lvl="1"/>
            <a:r>
              <a:rPr lang="en-US" dirty="0" smtClean="0"/>
              <a:t>Explicit: Rules are explained</a:t>
            </a:r>
          </a:p>
          <a:p>
            <a:pPr lvl="1"/>
            <a:r>
              <a:rPr lang="en-US" dirty="0" smtClean="0"/>
              <a:t>Implicit: No overt reference is made to rules or forms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Explicit teaching produces better and longer-lasting learning.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teach grammar?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752600"/>
            <a:ext cx="6196405" cy="397046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Deductive </a:t>
            </a:r>
            <a:r>
              <a:rPr lang="en-US" dirty="0" smtClean="0"/>
              <a:t>vs. Inductive</a:t>
            </a:r>
          </a:p>
          <a:p>
            <a:r>
              <a:rPr lang="en-US" dirty="0" smtClean="0"/>
              <a:t>Deductive: Focus on Forms (</a:t>
            </a:r>
            <a:r>
              <a:rPr lang="en-US" dirty="0" err="1" smtClean="0"/>
              <a:t>FonFs</a:t>
            </a:r>
            <a:r>
              <a:rPr lang="en-US" dirty="0" smtClean="0"/>
              <a:t>, Long, 1997)</a:t>
            </a:r>
          </a:p>
          <a:p>
            <a:r>
              <a:rPr lang="en-US" dirty="0" smtClean="0"/>
              <a:t>Different structures are presented and practiced in different kinds of exercises including memorizing dialogues, reading simplified texts, doing transformation exercises, and receiving negative feedback</a:t>
            </a:r>
          </a:p>
          <a:p>
            <a:pPr lvl="2"/>
            <a:r>
              <a:rPr lang="en-US" dirty="0" smtClean="0"/>
              <a:t>Teaches more than learner needs to know</a:t>
            </a:r>
          </a:p>
          <a:p>
            <a:pPr lvl="2"/>
            <a:r>
              <a:rPr lang="en-US" dirty="0" smtClean="0"/>
              <a:t>Does not present a realistic model of language use</a:t>
            </a:r>
          </a:p>
          <a:p>
            <a:pPr lvl="2"/>
            <a:r>
              <a:rPr lang="en-US" dirty="0" smtClean="0"/>
              <a:t>Ignores research finding that show learning is not a one-time categorical event</a:t>
            </a:r>
          </a:p>
          <a:p>
            <a:pPr lvl="2"/>
            <a:r>
              <a:rPr lang="en-US" dirty="0" smtClean="0"/>
              <a:t>Ignores the role of development stages in learning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teach grammar?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Inductive—Focus on Form (</a:t>
            </a:r>
            <a:r>
              <a:rPr lang="en-US" dirty="0" err="1" smtClean="0"/>
              <a:t>FonF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Students formulate rules from natural language</a:t>
            </a:r>
          </a:p>
          <a:p>
            <a:pPr lvl="1"/>
            <a:r>
              <a:rPr lang="en-US" dirty="0" smtClean="0"/>
              <a:t>Students reflect on nature of grammatical rules</a:t>
            </a:r>
          </a:p>
          <a:p>
            <a:pPr lvl="1"/>
            <a:r>
              <a:rPr lang="en-US" dirty="0" smtClean="0"/>
              <a:t>Students use rules in meaningful conversations in realistic contexts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Approaches to Teaching Grammar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76400"/>
            <a:ext cx="6934200" cy="449579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b="1" dirty="0" smtClean="0"/>
          </a:p>
          <a:p>
            <a:pPr marL="0" indent="0">
              <a:buNone/>
            </a:pPr>
            <a:r>
              <a:rPr lang="en-US" sz="2800" b="1" dirty="0" smtClean="0"/>
              <a:t>1</a:t>
            </a:r>
            <a:r>
              <a:rPr lang="en-US" sz="2800" b="1" dirty="0" smtClean="0"/>
              <a:t>. Communicative Language Teaching (CLT)</a:t>
            </a:r>
          </a:p>
          <a:p>
            <a:pPr lvl="1"/>
            <a:r>
              <a:rPr lang="en-US" dirty="0" smtClean="0"/>
              <a:t>Developed in the 1970s and 80s</a:t>
            </a:r>
          </a:p>
          <a:p>
            <a:pPr lvl="1"/>
            <a:r>
              <a:rPr lang="en-US" dirty="0" err="1" smtClean="0"/>
              <a:t>Savignon</a:t>
            </a:r>
            <a:r>
              <a:rPr lang="en-US" dirty="0" smtClean="0"/>
              <a:t> originated the term “communicative competence” (1972)</a:t>
            </a:r>
          </a:p>
          <a:p>
            <a:pPr lvl="1"/>
            <a:r>
              <a:rPr lang="en-US" dirty="0" smtClean="0"/>
              <a:t>Two goals: Ss learn to use feedback to judge the success of their attempts to communicate, and Ss use appropriate linguistic forms in social contexts</a:t>
            </a:r>
          </a:p>
          <a:p>
            <a:pPr lvl="1"/>
            <a:r>
              <a:rPr lang="en-US" dirty="0" smtClean="0"/>
              <a:t>Limited grammatical competence</a:t>
            </a:r>
          </a:p>
          <a:p>
            <a:r>
              <a:rPr lang="en-US" dirty="0" smtClean="0"/>
              <a:t>Adaptation:  A more eclectic approach to teaching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0424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Approaches to Teaching Grammar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52600"/>
            <a:ext cx="7010400" cy="43433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Grammar </a:t>
            </a:r>
            <a:r>
              <a:rPr lang="en-US" i="1" dirty="0" smtClean="0"/>
              <a:t>in Context  (Nunan, 1998)</a:t>
            </a:r>
          </a:p>
          <a:p>
            <a:pPr lvl="1"/>
            <a:r>
              <a:rPr lang="en-US" dirty="0" smtClean="0"/>
              <a:t>Advocates an “organic” approach </a:t>
            </a:r>
          </a:p>
          <a:p>
            <a:pPr lvl="1"/>
            <a:r>
              <a:rPr lang="en-US" dirty="0" smtClean="0"/>
              <a:t>Learners become active explorer of language</a:t>
            </a:r>
          </a:p>
          <a:p>
            <a:pPr lvl="1"/>
            <a:r>
              <a:rPr lang="en-US" dirty="0" smtClean="0"/>
              <a:t>Learners develop understanding of relationships between grammar and discourse</a:t>
            </a:r>
          </a:p>
          <a:p>
            <a:pPr lvl="1"/>
            <a:r>
              <a:rPr lang="en-US" dirty="0" smtClean="0"/>
              <a:t>Exposure to authentic language</a:t>
            </a:r>
          </a:p>
          <a:p>
            <a:pPr lvl="1"/>
            <a:r>
              <a:rPr lang="en-US" dirty="0" smtClean="0"/>
              <a:t>Opportunity to use language in new ways</a:t>
            </a:r>
          </a:p>
          <a:p>
            <a:pPr lvl="1"/>
            <a:r>
              <a:rPr lang="en-US" dirty="0" smtClean="0"/>
              <a:t>Relies heavily on collaborative</a:t>
            </a:r>
          </a:p>
          <a:p>
            <a:pPr lvl="1"/>
            <a:r>
              <a:rPr lang="en-US" dirty="0" smtClean="0"/>
              <a:t>Emphasizes implicit grammar instruction</a:t>
            </a:r>
          </a:p>
          <a:p>
            <a:pPr lvl="1"/>
            <a:r>
              <a:rPr lang="en-US" dirty="0" smtClean="0"/>
              <a:t>Provides opportunities to revise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422738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Approaches to Teaching Grammar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76400"/>
            <a:ext cx="7086600" cy="434339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9600" i="1" dirty="0" smtClean="0"/>
          </a:p>
          <a:p>
            <a:pPr marL="0" indent="0">
              <a:buNone/>
            </a:pPr>
            <a:r>
              <a:rPr lang="en-US" sz="9600" i="1" dirty="0" smtClean="0"/>
              <a:t>Task-Based </a:t>
            </a:r>
            <a:r>
              <a:rPr lang="en-US" sz="9600" i="1" dirty="0" smtClean="0"/>
              <a:t>Language Teaching (Long, 1997)</a:t>
            </a:r>
          </a:p>
          <a:p>
            <a:pPr marL="0" indent="0">
              <a:buNone/>
            </a:pPr>
            <a:endParaRPr lang="en-US" sz="9600" dirty="0" smtClean="0"/>
          </a:p>
          <a:p>
            <a:pPr marL="0" indent="0">
              <a:buNone/>
            </a:pPr>
            <a:r>
              <a:rPr lang="en-US" sz="9600" dirty="0" smtClean="0"/>
              <a:t>Relevant to advanced learners who need proficiency for academic, occupational, or vocation  </a:t>
            </a:r>
            <a:r>
              <a:rPr lang="en-US" sz="9600" dirty="0" smtClean="0"/>
              <a:t>purposes</a:t>
            </a:r>
            <a:endParaRPr lang="en-US" sz="9600" dirty="0" smtClean="0"/>
          </a:p>
          <a:p>
            <a:r>
              <a:rPr lang="en-US" sz="9600" dirty="0" smtClean="0"/>
              <a:t>Uses </a:t>
            </a:r>
            <a:r>
              <a:rPr lang="en-US" sz="9600" dirty="0" smtClean="0"/>
              <a:t>realistic tasks in teaching</a:t>
            </a:r>
          </a:p>
          <a:p>
            <a:r>
              <a:rPr lang="en-US" sz="9600" dirty="0" smtClean="0"/>
              <a:t>Elaborates on input given to Ss</a:t>
            </a:r>
          </a:p>
          <a:p>
            <a:r>
              <a:rPr lang="en-US" sz="9600" dirty="0" smtClean="0"/>
              <a:t>Supplements authentic texts</a:t>
            </a:r>
          </a:p>
          <a:p>
            <a:r>
              <a:rPr lang="en-US" sz="9600" dirty="0" smtClean="0"/>
              <a:t>Provides rich input</a:t>
            </a:r>
          </a:p>
          <a:p>
            <a:r>
              <a:rPr lang="en-US" sz="9600" dirty="0" smtClean="0"/>
              <a:t>Respects and encourages learner syllabi</a:t>
            </a:r>
          </a:p>
          <a:p>
            <a:r>
              <a:rPr lang="en-US" sz="9600" dirty="0" smtClean="0"/>
              <a:t>Promotes cooperative learning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655872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Chapters Two &amp; Three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What’s in a word?</a:t>
            </a:r>
          </a:p>
          <a:p>
            <a:pPr lvl="1"/>
            <a:r>
              <a:rPr lang="en-US" sz="3200" dirty="0" smtClean="0"/>
              <a:t>Grammatical Terms</a:t>
            </a:r>
          </a:p>
          <a:p>
            <a:pPr lvl="1"/>
            <a:endParaRPr lang="en-US" sz="3200" dirty="0" smtClean="0"/>
          </a:p>
          <a:p>
            <a:r>
              <a:rPr lang="en-US" sz="3200" dirty="0" smtClean="0"/>
              <a:t>To Teach or Not To Teach</a:t>
            </a:r>
          </a:p>
          <a:p>
            <a:pPr lvl="1"/>
            <a:r>
              <a:rPr lang="en-US" sz="3200" dirty="0" smtClean="0"/>
              <a:t>Teaching Grammar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305609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58818"/>
          </a:xfrm>
        </p:spPr>
        <p:txBody>
          <a:bodyPr>
            <a:normAutofit/>
          </a:bodyPr>
          <a:lstStyle/>
          <a:p>
            <a:r>
              <a:rPr lang="en-US" sz="3600" dirty="0"/>
              <a:t>Approaches to Teaching Grammar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315200" cy="4724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/>
              <a:t>2. Processing </a:t>
            </a:r>
            <a:r>
              <a:rPr lang="en-US" sz="2800" b="1" dirty="0" smtClean="0"/>
              <a:t> Instruction </a:t>
            </a:r>
            <a:r>
              <a:rPr lang="en-US" sz="2800" b="1" dirty="0" smtClean="0"/>
              <a:t>(</a:t>
            </a:r>
            <a:r>
              <a:rPr lang="en-US" sz="2800" b="1" dirty="0" err="1" smtClean="0"/>
              <a:t>VanPatten</a:t>
            </a:r>
            <a:r>
              <a:rPr lang="en-US" sz="2800" b="1" dirty="0" smtClean="0"/>
              <a:t>, 1996)</a:t>
            </a:r>
          </a:p>
          <a:p>
            <a:pPr marL="0" indent="0">
              <a:buNone/>
            </a:pPr>
            <a:r>
              <a:rPr lang="en-US" dirty="0" smtClean="0"/>
              <a:t>Focus on a “form-meaning” connection (</a:t>
            </a:r>
            <a:r>
              <a:rPr lang="en-US" i="1" dirty="0" smtClean="0"/>
              <a:t>intake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i="1" dirty="0" smtClean="0"/>
              <a:t>Input</a:t>
            </a:r>
            <a:r>
              <a:rPr lang="en-US" dirty="0" smtClean="0"/>
              <a:t> must be noticed and comprehended to become </a:t>
            </a:r>
            <a:r>
              <a:rPr lang="en-US" dirty="0" smtClean="0"/>
              <a:t>intake </a:t>
            </a:r>
            <a:r>
              <a:rPr lang="en-US" dirty="0" smtClean="0"/>
              <a:t>(</a:t>
            </a:r>
            <a:r>
              <a:rPr lang="en-US" i="1" dirty="0" smtClean="0"/>
              <a:t>input processing)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Ss given explicit description of a structure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Ss informed about input process that might interfere with form-meaning connection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Ss given structured input to assist in correct processing of structure</a:t>
            </a:r>
          </a:p>
          <a:p>
            <a:pPr marL="0" indent="0">
              <a:buNone/>
            </a:pPr>
            <a:r>
              <a:rPr lang="en-US" dirty="0" smtClean="0"/>
              <a:t>What’s missing?  </a:t>
            </a:r>
            <a:r>
              <a:rPr lang="en-US" i="1" dirty="0" smtClean="0"/>
              <a:t>Output</a:t>
            </a:r>
            <a:r>
              <a:rPr lang="en-US" dirty="0" smtClean="0"/>
              <a:t>!  </a:t>
            </a:r>
            <a:r>
              <a:rPr lang="en-US" dirty="0" err="1" smtClean="0"/>
              <a:t>VanPatten</a:t>
            </a:r>
            <a:r>
              <a:rPr lang="en-US" dirty="0" smtClean="0"/>
              <a:t> believed richer </a:t>
            </a:r>
            <a:r>
              <a:rPr lang="en-US" dirty="0" smtClean="0"/>
              <a:t>input </a:t>
            </a:r>
            <a:r>
              <a:rPr lang="en-US" dirty="0" smtClean="0"/>
              <a:t>produced better output.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4049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Approaches to Teaching Grammar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7086600" cy="4191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b="1" dirty="0" smtClean="0"/>
              <a:t>3. Output Hypothesis (Swain, 1985; </a:t>
            </a:r>
            <a:r>
              <a:rPr lang="en-US" sz="2800" b="1" dirty="0" err="1" smtClean="0"/>
              <a:t>Gass</a:t>
            </a:r>
            <a:r>
              <a:rPr lang="en-US" sz="2800" b="1" dirty="0" smtClean="0"/>
              <a:t>, 1997)</a:t>
            </a:r>
          </a:p>
          <a:p>
            <a:r>
              <a:rPr lang="en-US" dirty="0" smtClean="0"/>
              <a:t>Swain found that Ss had good comprehension but limited productive skills.</a:t>
            </a:r>
          </a:p>
          <a:p>
            <a:r>
              <a:rPr lang="en-US" dirty="0" err="1" smtClean="0"/>
              <a:t>Gass</a:t>
            </a:r>
            <a:r>
              <a:rPr lang="en-US" dirty="0" smtClean="0"/>
              <a:t> suggested that production requires more attention to L2 grammar and input processing.</a:t>
            </a:r>
          </a:p>
          <a:p>
            <a:r>
              <a:rPr lang="en-US" dirty="0" err="1" smtClean="0"/>
              <a:t>Gass</a:t>
            </a:r>
            <a:r>
              <a:rPr lang="en-US" dirty="0" smtClean="0"/>
              <a:t>—L2  Output accuracy involves a focus on grammar rules utilizing the </a:t>
            </a:r>
            <a:r>
              <a:rPr lang="en-US" i="1" dirty="0" smtClean="0"/>
              <a:t> interlanguage</a:t>
            </a:r>
            <a:r>
              <a:rPr lang="en-US" dirty="0" smtClean="0"/>
              <a:t>, the evolving grammatical system.</a:t>
            </a:r>
          </a:p>
          <a:p>
            <a:r>
              <a:rPr lang="en-US" dirty="0" err="1" smtClean="0"/>
              <a:t>DeKeyser</a:t>
            </a:r>
            <a:r>
              <a:rPr lang="en-US" dirty="0" smtClean="0"/>
              <a:t> &amp; </a:t>
            </a:r>
            <a:r>
              <a:rPr lang="en-US" dirty="0" err="1" smtClean="0"/>
              <a:t>Sokalski</a:t>
            </a:r>
            <a:r>
              <a:rPr lang="en-US" dirty="0" smtClean="0"/>
              <a:t> (2001) found that PI is better for comprehension skills and output practice is better for productive skills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9669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Classroom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CLT activities—interactive and collaborative: games, puzzle solving, role-playing, storytelling.  </a:t>
            </a:r>
            <a:endParaRPr lang="en-US" dirty="0"/>
          </a:p>
          <a:p>
            <a:r>
              <a:rPr lang="en-US" dirty="0" smtClean="0"/>
              <a:t>Grammar in Context Activities—comparative activities to explore connection of grammar to discourse: compare textbook activity to authentic conversation; “information packaging”—combining sentences to create paragraphs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8184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58818"/>
          </a:xfrm>
        </p:spPr>
        <p:txBody>
          <a:bodyPr/>
          <a:lstStyle/>
          <a:p>
            <a:r>
              <a:rPr lang="en-US" dirty="0"/>
              <a:t>Classroom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239000" cy="4419599"/>
          </a:xfrm>
        </p:spPr>
        <p:txBody>
          <a:bodyPr/>
          <a:lstStyle/>
          <a:p>
            <a:r>
              <a:rPr lang="en-US" dirty="0" smtClean="0"/>
              <a:t>Task-Based Language Teaching: closed tasks (one answer) or open-tasks (multiple answers)</a:t>
            </a:r>
          </a:p>
          <a:p>
            <a:pPr lvl="1"/>
            <a:r>
              <a:rPr lang="en-US" dirty="0" smtClean="0"/>
              <a:t>Tasks should elicit a specific grammar structure</a:t>
            </a:r>
          </a:p>
          <a:p>
            <a:r>
              <a:rPr lang="en-US" dirty="0" smtClean="0"/>
              <a:t>Enhancing Input: Input flooding to introduce multiple uses of grammatical structure (PI)—stories, instruction, classroom language</a:t>
            </a:r>
          </a:p>
          <a:p>
            <a:r>
              <a:rPr lang="en-US" dirty="0" smtClean="0"/>
              <a:t>Textual Enhancement: typographically highlighting a particular grammar structure in a written passage</a:t>
            </a:r>
          </a:p>
          <a:p>
            <a:r>
              <a:rPr lang="en-US" dirty="0" smtClean="0"/>
              <a:t>Output Practice: Pushed Output encourages students to produce language slightly beyond their current ability—</a:t>
            </a:r>
            <a:r>
              <a:rPr lang="en-US" i="1" dirty="0" err="1" smtClean="0"/>
              <a:t>dictogloss</a:t>
            </a:r>
            <a:r>
              <a:rPr lang="en-US" i="1" smtClean="0"/>
              <a:t>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81180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Draw!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Phrase Structure Diagram</a:t>
            </a:r>
          </a:p>
          <a:p>
            <a:pPr lvl="1"/>
            <a:r>
              <a:rPr lang="en-US" sz="3400" dirty="0" smtClean="0"/>
              <a:t>aka “Tree Diagrams”</a:t>
            </a:r>
          </a:p>
          <a:p>
            <a:endParaRPr lang="en-US" dirty="0"/>
          </a:p>
          <a:p>
            <a:r>
              <a:rPr lang="en-US" dirty="0" smtClean="0"/>
              <a:t>Try this one:  “A feisty dog followed the young boy to his house.”</a:t>
            </a:r>
          </a:p>
          <a:p>
            <a:pPr lvl="1"/>
            <a:r>
              <a:rPr lang="en-US" dirty="0" smtClean="0"/>
              <a:t>Hint:  Some abbreviations—S, NP, VP, PP, Art, </a:t>
            </a:r>
            <a:r>
              <a:rPr lang="en-US" dirty="0" err="1" smtClean="0"/>
              <a:t>Adj</a:t>
            </a:r>
            <a:r>
              <a:rPr lang="en-US" dirty="0" smtClean="0"/>
              <a:t>, PD</a:t>
            </a:r>
          </a:p>
          <a:p>
            <a:pPr lvl="1"/>
            <a:r>
              <a:rPr lang="en-US" dirty="0" smtClean="0"/>
              <a:t>Hint:  Label the sentence elements first.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72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Tree Diagram Answer</a:t>
            </a:r>
            <a:br>
              <a:rPr lang="en-US" dirty="0" smtClean="0"/>
            </a:br>
            <a:r>
              <a:rPr lang="en-US" sz="2700" dirty="0" smtClean="0"/>
              <a:t>A feisty dog followed the young boy to his house.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7391400" cy="4038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		</a:t>
            </a:r>
            <a:r>
              <a:rPr lang="en-US" sz="1800" dirty="0" smtClean="0"/>
              <a:t>	S</a:t>
            </a:r>
          </a:p>
          <a:p>
            <a:pPr>
              <a:buNone/>
            </a:pPr>
            <a:r>
              <a:rPr lang="en-US" sz="1800" dirty="0" smtClean="0"/>
              <a:t>		NP			VP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1800" dirty="0" smtClean="0"/>
              <a:t>Art	</a:t>
            </a:r>
            <a:r>
              <a:rPr lang="en-US" sz="1800" dirty="0" err="1" smtClean="0"/>
              <a:t>Adj</a:t>
            </a:r>
            <a:r>
              <a:rPr lang="en-US" sz="1800" dirty="0" smtClean="0"/>
              <a:t>	N	V	NP		PP</a:t>
            </a:r>
          </a:p>
          <a:p>
            <a:pPr>
              <a:buNone/>
            </a:pPr>
            <a:r>
              <a:rPr lang="en-US" sz="1800" u="sng" dirty="0" smtClean="0"/>
              <a:t>The	feisty	dog</a:t>
            </a:r>
            <a:r>
              <a:rPr lang="en-US" sz="1800" dirty="0" smtClean="0"/>
              <a:t>	</a:t>
            </a:r>
            <a:r>
              <a:rPr lang="en-US" sz="1800" u="sng" dirty="0" smtClean="0"/>
              <a:t>followed</a:t>
            </a:r>
            <a:r>
              <a:rPr lang="en-US" sz="1800" dirty="0" smtClean="0"/>
              <a:t>                                </a:t>
            </a:r>
            <a:endParaRPr lang="en-US" dirty="0" smtClean="0"/>
          </a:p>
          <a:p>
            <a:pPr marL="274320" lvl="8" indent="-274320">
              <a:buNone/>
            </a:pPr>
            <a:r>
              <a:rPr lang="en-US" sz="1800" dirty="0" smtClean="0"/>
              <a:t>				          Art   </a:t>
            </a:r>
            <a:r>
              <a:rPr lang="en-US" sz="1800" dirty="0" err="1" smtClean="0"/>
              <a:t>Adj</a:t>
            </a:r>
            <a:r>
              <a:rPr lang="en-US" sz="1800" dirty="0" smtClean="0"/>
              <a:t>   N  	     Prep	        NP		    		       </a:t>
            </a:r>
            <a:r>
              <a:rPr lang="en-US" sz="1800" u="sng" dirty="0" smtClean="0"/>
              <a:t>the young boy	</a:t>
            </a:r>
            <a:r>
              <a:rPr lang="en-US" sz="1800" dirty="0" smtClean="0"/>
              <a:t>    </a:t>
            </a:r>
            <a:r>
              <a:rPr lang="en-US" sz="1800" u="sng" dirty="0" smtClean="0"/>
              <a:t>to</a:t>
            </a:r>
          </a:p>
          <a:p>
            <a:pPr marL="274320" lvl="8" indent="-274320">
              <a:buNone/>
            </a:pPr>
            <a:r>
              <a:rPr lang="en-US" sz="1800" dirty="0"/>
              <a:t>	</a:t>
            </a:r>
            <a:r>
              <a:rPr lang="en-US" sz="1800" dirty="0" smtClean="0"/>
              <a:t>						PD        N							</a:t>
            </a:r>
            <a:r>
              <a:rPr lang="en-US" sz="1800" u="sng" dirty="0" smtClean="0"/>
              <a:t>his      house</a:t>
            </a:r>
            <a:r>
              <a:rPr lang="en-US" sz="1800" dirty="0" smtClean="0"/>
              <a:t>			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2362200" y="2438400"/>
            <a:ext cx="1371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962400" y="2438400"/>
            <a:ext cx="685800" cy="1729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1447800" y="2895600"/>
            <a:ext cx="533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2133600" y="2850173"/>
            <a:ext cx="709246" cy="2432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>
            <a:off x="5967046" y="3853962"/>
            <a:ext cx="76200" cy="190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3962400" y="2819400"/>
            <a:ext cx="685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800600" y="32766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800600" y="28956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953000" y="2819400"/>
            <a:ext cx="1447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6248400" y="3276600"/>
            <a:ext cx="381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6629400" y="3276600"/>
            <a:ext cx="457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6629400" y="4044462"/>
            <a:ext cx="457200" cy="2227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7086600" y="4044462"/>
            <a:ext cx="228600" cy="2227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2133600" y="2850173"/>
            <a:ext cx="0" cy="1978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4061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Two: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828800"/>
            <a:ext cx="6196405" cy="4267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Matching Activity</a:t>
            </a:r>
          </a:p>
          <a:p>
            <a:r>
              <a:rPr lang="en-US" sz="3600" dirty="0" smtClean="0"/>
              <a:t>In your groups, match the terms with the definitions.</a:t>
            </a:r>
          </a:p>
          <a:p>
            <a:pPr>
              <a:buNone/>
            </a:pPr>
            <a:endParaRPr lang="en-US" sz="3600" dirty="0" smtClean="0"/>
          </a:p>
          <a:p>
            <a:r>
              <a:rPr lang="en-US" sz="3600" dirty="0" smtClean="0"/>
              <a:t>Be prepared to give an example.</a:t>
            </a:r>
          </a:p>
        </p:txBody>
      </p:sp>
    </p:spTree>
    <p:extLst>
      <p:ext uri="{BB962C8B-B14F-4D97-AF65-F5344CB8AC3E}">
        <p14:creationId xmlns:p14="http://schemas.microsoft.com/office/powerpoint/2010/main" val="2647916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685800"/>
            <a:ext cx="6965245" cy="838201"/>
          </a:xfrm>
        </p:spPr>
        <p:txBody>
          <a:bodyPr>
            <a:normAutofit/>
          </a:bodyPr>
          <a:lstStyle/>
          <a:p>
            <a:r>
              <a:rPr lang="en-US" dirty="0" smtClean="0"/>
              <a:t>Matching 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 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9367512"/>
              </p:ext>
            </p:extLst>
          </p:nvPr>
        </p:nvGraphicFramePr>
        <p:xfrm>
          <a:off x="1295400" y="1447801"/>
          <a:ext cx="6400800" cy="4495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3200400"/>
              </a:tblGrid>
              <a:tr h="10374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Head element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of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a noun phrase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Noun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Pronoun,</a:t>
                      </a:r>
                      <a:r>
                        <a:rPr lang="en-US" sz="20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or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Gerund</a:t>
                      </a:r>
                    </a:p>
                  </a:txBody>
                  <a:tcPr marL="68580" marR="68580" marT="0" marB="0"/>
                </a:tc>
              </a:tr>
              <a:tr h="13833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General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names for people, places, and things divided into two classes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Common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Nouns</a:t>
                      </a:r>
                    </a:p>
                  </a:txBody>
                  <a:tcPr marL="68580" marR="68580" marT="0" marB="0"/>
                </a:tc>
              </a:tr>
              <a:tr h="10374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Nouns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that can be made into plurals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Count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Nouns</a:t>
                      </a:r>
                    </a:p>
                  </a:txBody>
                  <a:tcPr marL="68580" marR="68580" marT="0" marB="0"/>
                </a:tc>
              </a:tr>
              <a:tr h="10374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Nouns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that do not have a plural form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latin typeface="Calibri"/>
                          <a:ea typeface="Calibri"/>
                          <a:cs typeface="Times New Roman"/>
                        </a:rPr>
                        <a:t>Noncount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Nouns 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5540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Matching Answers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1517649"/>
              </p:ext>
            </p:extLst>
          </p:nvPr>
        </p:nvGraphicFramePr>
        <p:xfrm>
          <a:off x="1066797" y="1600199"/>
          <a:ext cx="6934202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3"/>
                <a:gridCol w="3505199"/>
              </a:tblGrid>
              <a:tr h="1085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A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present participle that can function as a noun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Gerund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85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A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type of determiner showing definiteness or indefiniteness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Articles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85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A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type of </a:t>
                      </a: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determiner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used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to indicate distance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Demonstrative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Determiner</a:t>
                      </a:r>
                    </a:p>
                  </a:txBody>
                  <a:tcPr marL="68580" marR="68580" marT="0" marB="0"/>
                </a:tc>
              </a:tr>
              <a:tr h="1085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A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function of a noun phrase used as the “agent” or “doer” in a sentence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Subject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55401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Matching Answers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5921730"/>
              </p:ext>
            </p:extLst>
          </p:nvPr>
        </p:nvGraphicFramePr>
        <p:xfrm>
          <a:off x="914399" y="1523999"/>
          <a:ext cx="7391400" cy="4572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8201"/>
                <a:gridCol w="2743199"/>
              </a:tblGrid>
              <a:tr h="11949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A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function of a noun phrase that is affected by the action indicated by a verb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Direct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Object</a:t>
                      </a:r>
                    </a:p>
                  </a:txBody>
                  <a:tcPr marL="68580" marR="68580" marT="0" marB="0"/>
                </a:tc>
              </a:tr>
              <a:tr h="14936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A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function of a noun phrase that follows the form of the verb “be” and refers to the subject of a sentence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Predicate </a:t>
                      </a:r>
                      <a:r>
                        <a:rPr lang="en-US" sz="2000" dirty="0" err="1">
                          <a:latin typeface="Calibri"/>
                          <a:ea typeface="Calibri"/>
                          <a:cs typeface="Times New Roman"/>
                        </a:rPr>
                        <a:t>Nominals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416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A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function of a noun phrase that defines  </a:t>
                      </a:r>
                      <a:endParaRPr lang="en-US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a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NP that it follows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Appositive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416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Another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term for Verb Phrase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Predicate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7064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Matching Answers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2866669"/>
              </p:ext>
            </p:extLst>
          </p:nvPr>
        </p:nvGraphicFramePr>
        <p:xfrm>
          <a:off x="990597" y="1600199"/>
          <a:ext cx="7086602" cy="4572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5403"/>
                <a:gridCol w="1981199"/>
              </a:tblGrid>
              <a:tr h="10756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Endings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added to verbs to indicate person, number, and tense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Inflections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449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term used to indicate whether the action </a:t>
                      </a:r>
                      <a:endParaRPr lang="en-US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of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the verb is in progress, repetitive, </a:t>
                      </a:r>
                      <a:endParaRPr lang="en-US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or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Aspect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756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A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class of  auxiliary verbs that indicate possibility, probability, obligation, ability, </a:t>
                      </a:r>
                      <a:endParaRPr lang="en-US" sz="2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or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necessity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Modal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Verbs</a:t>
                      </a:r>
                    </a:p>
                  </a:txBody>
                  <a:tcPr marL="68580" marR="68580" marT="0" marB="0"/>
                </a:tc>
              </a:tr>
              <a:tr h="10756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A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class of verbs in which the subject is affected by the verb itself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Ergative </a:t>
                      </a: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Verbs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2F1EE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509</TotalTime>
  <Words>1144</Words>
  <Application>Microsoft Office PowerPoint</Application>
  <PresentationFormat>On-screen Show (4:3)</PresentationFormat>
  <Paragraphs>189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Pushpin</vt:lpstr>
      <vt:lpstr>CIED 5543 Structures of  American English</vt:lpstr>
      <vt:lpstr>Chapters Two &amp; Three </vt:lpstr>
      <vt:lpstr>Let’s Draw!</vt:lpstr>
      <vt:lpstr>Tree Diagram Answer A feisty dog followed the young boy to his house. </vt:lpstr>
      <vt:lpstr>Chapter Two: Terms</vt:lpstr>
      <vt:lpstr>Matching Answers</vt:lpstr>
      <vt:lpstr>Matching Answers</vt:lpstr>
      <vt:lpstr>Matching Answers</vt:lpstr>
      <vt:lpstr>Matching Answers</vt:lpstr>
      <vt:lpstr>Matching Answers</vt:lpstr>
      <vt:lpstr>Matching Answers</vt:lpstr>
      <vt:lpstr>Chapter Three: Teaching Grammar</vt:lpstr>
      <vt:lpstr>To teach or not  to teach grammar?</vt:lpstr>
      <vt:lpstr>How to teach grammar?</vt:lpstr>
      <vt:lpstr>How to teach grammar?</vt:lpstr>
      <vt:lpstr>How to teach grammar?</vt:lpstr>
      <vt:lpstr>Approaches to Teaching Grammar</vt:lpstr>
      <vt:lpstr>Approaches to Teaching Grammar</vt:lpstr>
      <vt:lpstr>Approaches to Teaching Grammar</vt:lpstr>
      <vt:lpstr>Approaches to Teaching Grammar</vt:lpstr>
      <vt:lpstr>Approaches to Teaching Grammar</vt:lpstr>
      <vt:lpstr>Classroom Applications</vt:lpstr>
      <vt:lpstr>Classroom Applications</vt:lpstr>
    </vt:vector>
  </TitlesOfParts>
  <Company>University of Arkansas - COEHP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CIED 5543 Structures of  American English</dc:title>
  <dc:creator>Freddie Bowles</dc:creator>
  <cp:lastModifiedBy>Eb</cp:lastModifiedBy>
  <cp:revision>23</cp:revision>
  <dcterms:created xsi:type="dcterms:W3CDTF">2014-08-26T17:59:54Z</dcterms:created>
  <dcterms:modified xsi:type="dcterms:W3CDTF">2014-09-25T21:25:54Z</dcterms:modified>
</cp:coreProperties>
</file>